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notesMasterIdLst>
    <p:notesMasterId r:id="rId32"/>
  </p:notesMasterIdLst>
  <p:sldIdLst>
    <p:sldId id="257" r:id="rId6"/>
    <p:sldId id="258" r:id="rId7"/>
    <p:sldId id="271" r:id="rId8"/>
    <p:sldId id="261" r:id="rId9"/>
    <p:sldId id="272" r:id="rId10"/>
    <p:sldId id="273" r:id="rId11"/>
    <p:sldId id="274" r:id="rId12"/>
    <p:sldId id="262" r:id="rId13"/>
    <p:sldId id="263" r:id="rId14"/>
    <p:sldId id="264" r:id="rId15"/>
    <p:sldId id="265" r:id="rId16"/>
    <p:sldId id="266" r:id="rId17"/>
    <p:sldId id="267" r:id="rId18"/>
    <p:sldId id="268" r:id="rId19"/>
    <p:sldId id="276" r:id="rId20"/>
    <p:sldId id="280" r:id="rId21"/>
    <p:sldId id="277" r:id="rId22"/>
    <p:sldId id="278" r:id="rId23"/>
    <p:sldId id="279" r:id="rId24"/>
    <p:sldId id="281" r:id="rId25"/>
    <p:sldId id="282" r:id="rId26"/>
    <p:sldId id="283" r:id="rId27"/>
    <p:sldId id="284" r:id="rId28"/>
    <p:sldId id="285" r:id="rId29"/>
    <p:sldId id="286" r:id="rId30"/>
    <p:sldId id="270" r:id="rId31"/>
  </p:sldIdLst>
  <p:sldSz cx="9144000" cy="5148263"/>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921"/>
    <a:srgbClr val="00A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4"/>
    <p:restoredTop sz="96405"/>
  </p:normalViewPr>
  <p:slideViewPr>
    <p:cSldViewPr snapToGrid="0" snapToObjects="1">
      <p:cViewPr>
        <p:scale>
          <a:sx n="90" d="100"/>
          <a:sy n="90" d="100"/>
        </p:scale>
        <p:origin x="2520"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92BC9-E564-4947-851D-18FB9B10E1D6}" type="datetimeFigureOut">
              <a:rPr lang="en-US" smtClean="0"/>
              <a:t>11/15/24</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4C3F2-1043-EB46-ACBC-F46133813C1D}" type="slidenum">
              <a:rPr lang="en-US" smtClean="0"/>
              <a:t>‹#›</a:t>
            </a:fld>
            <a:endParaRPr lang="en-US"/>
          </a:p>
        </p:txBody>
      </p:sp>
    </p:spTree>
    <p:extLst>
      <p:ext uri="{BB962C8B-B14F-4D97-AF65-F5344CB8AC3E}">
        <p14:creationId xmlns:p14="http://schemas.microsoft.com/office/powerpoint/2010/main" val="272581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0D5D10-C4B5-B641-A4E3-418985FB6C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263"/>
          </a:xfrm>
          <a:prstGeom prst="rect">
            <a:avLst/>
          </a:prstGeom>
        </p:spPr>
      </p:pic>
      <p:sp>
        <p:nvSpPr>
          <p:cNvPr id="2" name="Title 1"/>
          <p:cNvSpPr>
            <a:spLocks noGrp="1"/>
          </p:cNvSpPr>
          <p:nvPr>
            <p:ph type="ctrTitle" hasCustomPrompt="1"/>
          </p:nvPr>
        </p:nvSpPr>
        <p:spPr>
          <a:xfrm>
            <a:off x="2648856" y="530497"/>
            <a:ext cx="5950858" cy="1037046"/>
          </a:xfrm>
        </p:spPr>
        <p:txBody>
          <a:bodyPr anchor="t">
            <a:normAutofit/>
          </a:bodyPr>
          <a:lstStyle>
            <a:lvl1pPr algn="l">
              <a:defRPr sz="4000" b="1">
                <a:solidFill>
                  <a:schemeClr val="tx1"/>
                </a:solidFill>
              </a:defRPr>
            </a:lvl1pPr>
          </a:lstStyle>
          <a:p>
            <a:r>
              <a:rPr lang="en-US" dirty="0"/>
              <a:t>Click to edit title style</a:t>
            </a:r>
          </a:p>
        </p:txBody>
      </p:sp>
      <p:sp>
        <p:nvSpPr>
          <p:cNvPr id="3" name="Subtitle 2"/>
          <p:cNvSpPr>
            <a:spLocks noGrp="1"/>
          </p:cNvSpPr>
          <p:nvPr>
            <p:ph type="subTitle" idx="1" hasCustomPrompt="1"/>
          </p:nvPr>
        </p:nvSpPr>
        <p:spPr>
          <a:xfrm>
            <a:off x="2648856" y="1733909"/>
            <a:ext cx="5950858" cy="1023807"/>
          </a:xfrm>
        </p:spPr>
        <p:txBody>
          <a:bodyPr anchor="t"/>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 style</a:t>
            </a:r>
          </a:p>
        </p:txBody>
      </p:sp>
      <p:sp>
        <p:nvSpPr>
          <p:cNvPr id="23" name="Text Placeholder 2">
            <a:extLst>
              <a:ext uri="{FF2B5EF4-FFF2-40B4-BE49-F238E27FC236}">
                <a16:creationId xmlns:a16="http://schemas.microsoft.com/office/drawing/2014/main" id="{76AD2B68-F100-F848-98D2-35E07925A80D}"/>
              </a:ext>
            </a:extLst>
          </p:cNvPr>
          <p:cNvSpPr>
            <a:spLocks noGrp="1"/>
          </p:cNvSpPr>
          <p:nvPr>
            <p:ph type="body" idx="10" hasCustomPrompt="1"/>
          </p:nvPr>
        </p:nvSpPr>
        <p:spPr>
          <a:xfrm>
            <a:off x="195944" y="530497"/>
            <a:ext cx="1574800" cy="1037046"/>
          </a:xfrm>
        </p:spPr>
        <p:txBody>
          <a:bodyPr anchor="t">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sidebar text styles</a:t>
            </a:r>
          </a:p>
        </p:txBody>
      </p:sp>
    </p:spTree>
    <p:extLst>
      <p:ext uri="{BB962C8B-B14F-4D97-AF65-F5344CB8AC3E}">
        <p14:creationId xmlns:p14="http://schemas.microsoft.com/office/powerpoint/2010/main" val="367179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Photo sidebar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4037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Photo sidebar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16723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Photo sidebar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3"/>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4784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hoto sidebar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07490"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1223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Photo sidebar 1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07490"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70583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idebar 1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1"/>
            <a:ext cx="9107490" cy="5148262"/>
          </a:xfrm>
          <a:prstGeom prst="rect">
            <a:avLst/>
          </a:prstGeom>
        </p:spPr>
      </p:pic>
      <p:sp>
        <p:nvSpPr>
          <p:cNvPr id="7" name="Title 1">
            <a:extLst>
              <a:ext uri="{FF2B5EF4-FFF2-40B4-BE49-F238E27FC236}">
                <a16:creationId xmlns:a16="http://schemas.microsoft.com/office/drawing/2014/main" id="{7F510A0E-13D5-6540-A1F7-C29AA927EBED}"/>
              </a:ext>
            </a:extLst>
          </p:cNvPr>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9" name="Text Placeholder 2">
            <a:extLst>
              <a:ext uri="{FF2B5EF4-FFF2-40B4-BE49-F238E27FC236}">
                <a16:creationId xmlns:a16="http://schemas.microsoft.com/office/drawing/2014/main" id="{D14C9BCB-77C0-E74F-BF55-42E3FC5BC81A}"/>
              </a:ext>
            </a:extLst>
          </p:cNvPr>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6040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Photo sidebar 1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36117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024DA97-898F-A24C-A470-26E4CA93B562}"/>
              </a:ext>
            </a:extLst>
          </p:cNvPr>
          <p:cNvSpPr>
            <a:spLocks noGrp="1"/>
          </p:cNvSpPr>
          <p:nvPr>
            <p:ph type="title" hasCustomPrompt="1"/>
          </p:nvPr>
        </p:nvSpPr>
        <p:spPr>
          <a:xfrm>
            <a:off x="653143" y="267492"/>
            <a:ext cx="7857445"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12" name="Text Placeholder 2">
            <a:extLst>
              <a:ext uri="{FF2B5EF4-FFF2-40B4-BE49-F238E27FC236}">
                <a16:creationId xmlns:a16="http://schemas.microsoft.com/office/drawing/2014/main" id="{51DAA123-70B0-EF4A-8330-645F2D7AE004}"/>
              </a:ext>
            </a:extLst>
          </p:cNvPr>
          <p:cNvSpPr>
            <a:spLocks noGrp="1"/>
          </p:cNvSpPr>
          <p:nvPr>
            <p:ph type="body" idx="1"/>
          </p:nvPr>
        </p:nvSpPr>
        <p:spPr>
          <a:xfrm>
            <a:off x="653143" y="1277257"/>
            <a:ext cx="7857445"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884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262"/>
          </a:xfrm>
          <a:prstGeom prst="rect">
            <a:avLst/>
          </a:prstGeom>
        </p:spPr>
      </p:pic>
      <p:sp>
        <p:nvSpPr>
          <p:cNvPr id="2" name="Title 1"/>
          <p:cNvSpPr>
            <a:spLocks noGrp="1"/>
          </p:cNvSpPr>
          <p:nvPr>
            <p:ph type="title" hasCustomPrompt="1"/>
          </p:nvPr>
        </p:nvSpPr>
        <p:spPr>
          <a:xfrm>
            <a:off x="2569028" y="615835"/>
            <a:ext cx="5941559" cy="857365"/>
          </a:xfrm>
        </p:spPr>
        <p:txBody>
          <a:bodyPr anchor="t">
            <a:normAutofit/>
          </a:bodyPr>
          <a:lstStyle>
            <a:lvl1pPr algn="l">
              <a:defRPr sz="3000">
                <a:solidFill>
                  <a:schemeClr val="tx1">
                    <a:lumMod val="95000"/>
                    <a:lumOff val="5000"/>
                  </a:schemeClr>
                </a:solidFill>
                <a:latin typeface="+mn-lt"/>
              </a:defRPr>
            </a:lvl1pPr>
          </a:lstStyle>
          <a:p>
            <a:r>
              <a:rPr lang="en-US" dirty="0"/>
              <a:t>Click to edit title style</a:t>
            </a:r>
          </a:p>
        </p:txBody>
      </p:sp>
      <p:sp>
        <p:nvSpPr>
          <p:cNvPr id="6" name="Text Placeholder 2">
            <a:extLst>
              <a:ext uri="{FF2B5EF4-FFF2-40B4-BE49-F238E27FC236}">
                <a16:creationId xmlns:a16="http://schemas.microsoft.com/office/drawing/2014/main" id="{7CD187AE-12E2-0F40-8507-3BBB1293B8CD}"/>
              </a:ext>
            </a:extLst>
          </p:cNvPr>
          <p:cNvSpPr>
            <a:spLocks noGrp="1"/>
          </p:cNvSpPr>
          <p:nvPr>
            <p:ph type="body" idx="10" hasCustomPrompt="1"/>
          </p:nvPr>
        </p:nvSpPr>
        <p:spPr>
          <a:xfrm>
            <a:off x="195944" y="610324"/>
            <a:ext cx="1574800" cy="1037046"/>
          </a:xfrm>
        </p:spPr>
        <p:txBody>
          <a:bodyPr anchor="t">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Optional sidebar title/text/date</a:t>
            </a:r>
          </a:p>
        </p:txBody>
      </p:sp>
    </p:spTree>
    <p:extLst>
      <p:ext uri="{BB962C8B-B14F-4D97-AF65-F5344CB8AC3E}">
        <p14:creationId xmlns:p14="http://schemas.microsoft.com/office/powerpoint/2010/main" val="384191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ll-quote or remarks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6939C6-29A6-514A-8FFA-0835B74DA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263"/>
          </a:xfrm>
          <a:prstGeom prst="rect">
            <a:avLst/>
          </a:prstGeom>
        </p:spPr>
      </p:pic>
      <p:sp>
        <p:nvSpPr>
          <p:cNvPr id="14" name="Subtitle 2">
            <a:extLst>
              <a:ext uri="{FF2B5EF4-FFF2-40B4-BE49-F238E27FC236}">
                <a16:creationId xmlns:a16="http://schemas.microsoft.com/office/drawing/2014/main" id="{466FB6E1-D098-DA44-8BB9-790ED8CD56C7}"/>
              </a:ext>
            </a:extLst>
          </p:cNvPr>
          <p:cNvSpPr>
            <a:spLocks noGrp="1"/>
          </p:cNvSpPr>
          <p:nvPr>
            <p:ph type="subTitle" idx="1" hasCustomPrompt="1"/>
          </p:nvPr>
        </p:nvSpPr>
        <p:spPr>
          <a:xfrm>
            <a:off x="3077028" y="1161143"/>
            <a:ext cx="5174343" cy="2162628"/>
          </a:xfrm>
        </p:spPr>
        <p:txBody>
          <a:bodyPr anchor="ctr">
            <a:normAutofit/>
          </a:bodyPr>
          <a:lstStyle>
            <a:lvl1pPr marL="0" indent="0" algn="ctr">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3200" dirty="0"/>
              <a:t>(optional slide )</a:t>
            </a:r>
          </a:p>
          <a:p>
            <a:r>
              <a:rPr lang="en-US" sz="3200" dirty="0"/>
              <a:t>Click to add a pull-quote or remark…</a:t>
            </a:r>
          </a:p>
          <a:p>
            <a:endParaRPr lang="en-US" sz="1400" dirty="0"/>
          </a:p>
        </p:txBody>
      </p:sp>
    </p:spTree>
    <p:extLst>
      <p:ext uri="{BB962C8B-B14F-4D97-AF65-F5344CB8AC3E}">
        <p14:creationId xmlns:p14="http://schemas.microsoft.com/office/powerpoint/2010/main" val="248773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ll-quote or remarks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E6939C6-29A6-514A-8FFA-0835B74DA5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8263"/>
          </a:xfrm>
          <a:prstGeom prst="rect">
            <a:avLst/>
          </a:prstGeom>
        </p:spPr>
      </p:pic>
      <p:sp>
        <p:nvSpPr>
          <p:cNvPr id="14" name="Subtitle 2">
            <a:extLst>
              <a:ext uri="{FF2B5EF4-FFF2-40B4-BE49-F238E27FC236}">
                <a16:creationId xmlns:a16="http://schemas.microsoft.com/office/drawing/2014/main" id="{466FB6E1-D098-DA44-8BB9-790ED8CD56C7}"/>
              </a:ext>
            </a:extLst>
          </p:cNvPr>
          <p:cNvSpPr>
            <a:spLocks noGrp="1"/>
          </p:cNvSpPr>
          <p:nvPr>
            <p:ph type="subTitle" idx="1" hasCustomPrompt="1"/>
          </p:nvPr>
        </p:nvSpPr>
        <p:spPr>
          <a:xfrm>
            <a:off x="3077028" y="1161143"/>
            <a:ext cx="5174343" cy="2162628"/>
          </a:xfrm>
        </p:spPr>
        <p:txBody>
          <a:bodyPr anchor="ctr">
            <a:normAutofit/>
          </a:bodyPr>
          <a:lstStyle>
            <a:lvl1pPr marL="0" indent="0" algn="ctr">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z="3200" dirty="0"/>
              <a:t>(optional slide )</a:t>
            </a:r>
          </a:p>
          <a:p>
            <a:r>
              <a:rPr lang="en-US" sz="3200" dirty="0"/>
              <a:t>Click to add a pull-quote or remark…</a:t>
            </a:r>
          </a:p>
          <a:p>
            <a:endParaRPr lang="en-US" sz="1400" dirty="0"/>
          </a:p>
        </p:txBody>
      </p:sp>
    </p:spTree>
    <p:extLst>
      <p:ext uri="{BB962C8B-B14F-4D97-AF65-F5344CB8AC3E}">
        <p14:creationId xmlns:p14="http://schemas.microsoft.com/office/powerpoint/2010/main" val="63786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Photos + sideba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3"/>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0575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 sideba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07490"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Text Placeholder 2">
            <a:extLst>
              <a:ext uri="{FF2B5EF4-FFF2-40B4-BE49-F238E27FC236}">
                <a16:creationId xmlns:a16="http://schemas.microsoft.com/office/drawing/2014/main" id="{AB089823-5E96-FA42-B43B-82CD30404E22}"/>
              </a:ext>
            </a:extLst>
          </p:cNvPr>
          <p:cNvSpPr>
            <a:spLocks noGrp="1"/>
          </p:cNvSpPr>
          <p:nvPr>
            <p:ph type="body" idx="10" hasCustomPrompt="1"/>
          </p:nvPr>
        </p:nvSpPr>
        <p:spPr>
          <a:xfrm>
            <a:off x="195944" y="530497"/>
            <a:ext cx="1574800" cy="1037046"/>
          </a:xfrm>
        </p:spPr>
        <p:txBody>
          <a:bodyPr anchor="t">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sidebar text styles</a:t>
            </a:r>
          </a:p>
        </p:txBody>
      </p:sp>
    </p:spTree>
    <p:extLst>
      <p:ext uri="{BB962C8B-B14F-4D97-AF65-F5344CB8AC3E}">
        <p14:creationId xmlns:p14="http://schemas.microsoft.com/office/powerpoint/2010/main" val="151221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Photos + sideba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07490"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768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s + sideba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0"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Text Placeholder 2">
            <a:extLst>
              <a:ext uri="{FF2B5EF4-FFF2-40B4-BE49-F238E27FC236}">
                <a16:creationId xmlns:a16="http://schemas.microsoft.com/office/drawing/2014/main" id="{7EF3CADD-75A6-2F48-86F0-5E94367E39B4}"/>
              </a:ext>
            </a:extLst>
          </p:cNvPr>
          <p:cNvSpPr>
            <a:spLocks noGrp="1"/>
          </p:cNvSpPr>
          <p:nvPr>
            <p:ph type="body" idx="10" hasCustomPrompt="1"/>
          </p:nvPr>
        </p:nvSpPr>
        <p:spPr>
          <a:xfrm>
            <a:off x="195944" y="530497"/>
            <a:ext cx="1574800" cy="1037046"/>
          </a:xfrm>
        </p:spPr>
        <p:txBody>
          <a:bodyPr anchor="t">
            <a:normAutofit/>
          </a:bodyPr>
          <a:lstStyle>
            <a:lvl1pPr marL="0" indent="0" algn="l">
              <a:buNone/>
              <a:defRPr sz="16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sidebar text styles</a:t>
            </a:r>
          </a:p>
        </p:txBody>
      </p:sp>
    </p:spTree>
    <p:extLst>
      <p:ext uri="{BB962C8B-B14F-4D97-AF65-F5344CB8AC3E}">
        <p14:creationId xmlns:p14="http://schemas.microsoft.com/office/powerpoint/2010/main" val="3846130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Photos + sideba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07492" cy="5148263"/>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3674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Photo sidebar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769725-187A-C14C-80F3-E39ED49A4C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07492" cy="5148262"/>
          </a:xfrm>
          <a:prstGeom prst="rect">
            <a:avLst/>
          </a:prstGeom>
        </p:spPr>
      </p:pic>
      <p:sp>
        <p:nvSpPr>
          <p:cNvPr id="2" name="Title 1"/>
          <p:cNvSpPr>
            <a:spLocks noGrp="1"/>
          </p:cNvSpPr>
          <p:nvPr>
            <p:ph type="title" hasCustomPrompt="1"/>
          </p:nvPr>
        </p:nvSpPr>
        <p:spPr>
          <a:xfrm>
            <a:off x="2220686" y="419892"/>
            <a:ext cx="6289902" cy="857365"/>
          </a:xfrm>
        </p:spPr>
        <p:txBody>
          <a:bodyPr anchor="t">
            <a:normAutofit/>
          </a:bodyPr>
          <a:lstStyle>
            <a:lvl1pPr algn="l">
              <a:defRPr sz="3000">
                <a:solidFill>
                  <a:srgbClr val="7030A0"/>
                </a:solidFill>
                <a:latin typeface="+mn-lt"/>
              </a:defRPr>
            </a:lvl1pPr>
          </a:lstStyle>
          <a:p>
            <a:r>
              <a:rPr lang="en-US" dirty="0"/>
              <a:t>Click to edit title style</a:t>
            </a:r>
          </a:p>
        </p:txBody>
      </p:sp>
      <p:sp>
        <p:nvSpPr>
          <p:cNvPr id="3" name="Text Placeholder 2"/>
          <p:cNvSpPr>
            <a:spLocks noGrp="1"/>
          </p:cNvSpPr>
          <p:nvPr>
            <p:ph type="body" idx="1"/>
          </p:nvPr>
        </p:nvSpPr>
        <p:spPr>
          <a:xfrm>
            <a:off x="2220686" y="1277257"/>
            <a:ext cx="6289902" cy="3599543"/>
          </a:xfrm>
        </p:spPr>
        <p:txBody>
          <a:bodyPr anchor="t"/>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17590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098"/>
            <a:ext cx="7886700" cy="9950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70486"/>
            <a:ext cx="7886700" cy="326652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71678"/>
            <a:ext cx="2057400" cy="274097"/>
          </a:xfrm>
          <a:prstGeom prst="rect">
            <a:avLst/>
          </a:prstGeom>
        </p:spPr>
        <p:txBody>
          <a:bodyPr vert="horz" lIns="91440" tIns="45720" rIns="91440" bIns="45720" rtlCol="0" anchor="ctr"/>
          <a:lstStyle>
            <a:lvl1pPr algn="l">
              <a:defRPr sz="900">
                <a:solidFill>
                  <a:schemeClr val="tx1">
                    <a:tint val="75000"/>
                  </a:schemeClr>
                </a:solidFill>
              </a:defRPr>
            </a:lvl1pPr>
          </a:lstStyle>
          <a:p>
            <a:fld id="{9EBECAEB-E0B8-A846-933C-9BC2C4FD783D}" type="datetimeFigureOut">
              <a:rPr lang="en-US" smtClean="0"/>
              <a:t>11/15/24</a:t>
            </a:fld>
            <a:endParaRPr lang="en-US"/>
          </a:p>
        </p:txBody>
      </p:sp>
      <p:sp>
        <p:nvSpPr>
          <p:cNvPr id="5" name="Footer Placeholder 4"/>
          <p:cNvSpPr>
            <a:spLocks noGrp="1"/>
          </p:cNvSpPr>
          <p:nvPr>
            <p:ph type="ftr" sz="quarter" idx="3"/>
          </p:nvPr>
        </p:nvSpPr>
        <p:spPr>
          <a:xfrm>
            <a:off x="3028950" y="4771678"/>
            <a:ext cx="3086100" cy="27409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71678"/>
            <a:ext cx="2057400" cy="274097"/>
          </a:xfrm>
          <a:prstGeom prst="rect">
            <a:avLst/>
          </a:prstGeom>
        </p:spPr>
        <p:txBody>
          <a:bodyPr vert="horz" lIns="91440" tIns="45720" rIns="91440" bIns="45720" rtlCol="0" anchor="ctr"/>
          <a:lstStyle>
            <a:lvl1pPr algn="r">
              <a:defRPr sz="900">
                <a:solidFill>
                  <a:schemeClr val="tx1">
                    <a:tint val="75000"/>
                  </a:schemeClr>
                </a:solidFill>
              </a:defRPr>
            </a:lvl1pPr>
          </a:lstStyle>
          <a:p>
            <a:fld id="{27946440-293C-FE47-9267-E35081A352BD}" type="slidenum">
              <a:rPr lang="en-US" smtClean="0"/>
              <a:t>‹#›</a:t>
            </a:fld>
            <a:endParaRPr lang="en-US"/>
          </a:p>
        </p:txBody>
      </p:sp>
    </p:spTree>
    <p:extLst>
      <p:ext uri="{BB962C8B-B14F-4D97-AF65-F5344CB8AC3E}">
        <p14:creationId xmlns:p14="http://schemas.microsoft.com/office/powerpoint/2010/main" val="3471490914"/>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6" r:id="rId3"/>
    <p:sldLayoutId id="2147483675" r:id="rId4"/>
    <p:sldLayoutId id="2147483698" r:id="rId5"/>
    <p:sldLayoutId id="2147483699" r:id="rId6"/>
    <p:sldLayoutId id="2147483700" r:id="rId7"/>
    <p:sldLayoutId id="2147483697" r:id="rId8"/>
    <p:sldLayoutId id="2147483687" r:id="rId9"/>
    <p:sldLayoutId id="2147483688" r:id="rId10"/>
    <p:sldLayoutId id="2147483689" r:id="rId11"/>
    <p:sldLayoutId id="2147483690" r:id="rId12"/>
    <p:sldLayoutId id="2147483691" r:id="rId13"/>
    <p:sldLayoutId id="2147483692" r:id="rId14"/>
    <p:sldLayoutId id="2147483693" r:id="rId15"/>
    <p:sldLayoutId id="2147483702" r:id="rId16"/>
    <p:sldLayoutId id="2147483701" r:id="rId17"/>
    <p:sldLayoutId id="2147483694"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ducationmatters.ca/awards/educationmatters-career-pathways-student-award/"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hyperlink" Target="https://www.educationmatters.ca/awards/investing-in-the-future-award/"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calgaryfoundation.org/student-awards/"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s://calgaryfoundation.org/student-awards/"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otiabank.com/ca/en/personal/bank-accounts/students/scholarship-contest.html" TargetMode="External"/><Relationship Id="rId2" Type="http://schemas.openxmlformats.org/officeDocument/2006/relationships/hyperlink" Target="https://www.burgerkingfoundation.org/programs/burger-king-sm-scholars" TargetMode="External"/><Relationship Id="rId1" Type="http://schemas.openxmlformats.org/officeDocument/2006/relationships/slideLayout" Target="../slideLayouts/slideLayout14.xml"/><Relationship Id="rId4" Type="http://schemas.openxmlformats.org/officeDocument/2006/relationships/hyperlink" Target="https://www.td.com/ca/en/personal-banking/solutions/student-banking/community-leadership-scholarship-for-canadians"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studentaid.alberta.ca/scholarships-and-awards/alexander-rutherford-scholarship/"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app.myblueprint.ca/?sdid=cbe" TargetMode="External"/><Relationship Id="rId2" Type="http://schemas.openxmlformats.org/officeDocument/2006/relationships/hyperlink" Target="https://alis.alberta.ca/explore-education-and-training/pay-for-your-education/budget-for-student-life/" TargetMode="Externa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scholarshipscanada.com/" TargetMode="External"/><Relationship Id="rId2" Type="http://schemas.openxmlformats.org/officeDocument/2006/relationships/hyperlink" Target="https://scholartree.ca/" TargetMode="External"/><Relationship Id="rId1" Type="http://schemas.openxmlformats.org/officeDocument/2006/relationships/slideLayout" Target="../slideLayouts/slideLayout17.xml"/><Relationship Id="rId4" Type="http://schemas.openxmlformats.org/officeDocument/2006/relationships/hyperlink" Target="http://www.studentsscholarships.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robertthirsk.cbe.ab.ca/scholarships" TargetMode="External"/><Relationship Id="rId2" Type="http://schemas.openxmlformats.org/officeDocument/2006/relationships/hyperlink" Target="https://d2l.cbe.ab.ca/d2l/le/content/1138700/Home" TargetMode="Externa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studentaid.alberta.c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cbe.ab.ca/programs/high-school/Pages/indigenous-post-secondary-awards-scholarships.aspx" TargetMode="External"/><Relationship Id="rId2" Type="http://schemas.openxmlformats.org/officeDocument/2006/relationships/hyperlink" Target="https://local38.teachers.ab.ca/Pages/headlines.asp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educationmatters.ca/student-award-info-sessions/" TargetMode="External"/><Relationship Id="rId2" Type="http://schemas.openxmlformats.org/officeDocument/2006/relationships/hyperlink" Target="https://www.educationmatters.ca/students/student-awards/" TargetMode="External"/><Relationship Id="rId1" Type="http://schemas.openxmlformats.org/officeDocument/2006/relationships/slideLayout" Target="../slideLayouts/slideLayout8.xml"/><Relationship Id="rId4" Type="http://schemas.openxmlformats.org/officeDocument/2006/relationships/hyperlink" Target="https://calgaryfoundation.org/student-awards/"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educationmatters.ca/awards/m-cecil-brownlee-bursary/"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E61-2654-6048-A8BE-A3A8183AC491}"/>
              </a:ext>
            </a:extLst>
          </p:cNvPr>
          <p:cNvSpPr>
            <a:spLocks noGrp="1"/>
          </p:cNvSpPr>
          <p:nvPr>
            <p:ph type="ctrTitle"/>
          </p:nvPr>
        </p:nvSpPr>
        <p:spPr>
          <a:xfrm>
            <a:off x="3390727" y="642640"/>
            <a:ext cx="4200518" cy="806598"/>
          </a:xfrm>
        </p:spPr>
        <p:txBody>
          <a:bodyPr/>
          <a:lstStyle/>
          <a:p>
            <a:r>
              <a:rPr lang="en-US" dirty="0"/>
              <a:t>Scholarships</a:t>
            </a:r>
          </a:p>
        </p:txBody>
      </p:sp>
      <p:sp>
        <p:nvSpPr>
          <p:cNvPr id="4" name="Text Placeholder 3">
            <a:extLst>
              <a:ext uri="{FF2B5EF4-FFF2-40B4-BE49-F238E27FC236}">
                <a16:creationId xmlns:a16="http://schemas.microsoft.com/office/drawing/2014/main" id="{0A5260C0-6793-E74F-AF6A-EC25D11BA815}"/>
              </a:ext>
            </a:extLst>
          </p:cNvPr>
          <p:cNvSpPr>
            <a:spLocks noGrp="1"/>
          </p:cNvSpPr>
          <p:nvPr>
            <p:ph type="body" idx="10"/>
          </p:nvPr>
        </p:nvSpPr>
        <p:spPr/>
        <p:txBody>
          <a:bodyPr/>
          <a:lstStyle/>
          <a:p>
            <a:r>
              <a:rPr lang="en-US" dirty="0"/>
              <a:t>Scholarships</a:t>
            </a:r>
          </a:p>
          <a:p>
            <a:r>
              <a:rPr lang="en-US" dirty="0"/>
              <a:t>RTHS</a:t>
            </a:r>
          </a:p>
        </p:txBody>
      </p:sp>
      <p:pic>
        <p:nvPicPr>
          <p:cNvPr id="3" name="Picture 2">
            <a:extLst>
              <a:ext uri="{FF2B5EF4-FFF2-40B4-BE49-F238E27FC236}">
                <a16:creationId xmlns:a16="http://schemas.microsoft.com/office/drawing/2014/main" id="{C1ED8CF5-C899-3E46-999E-64D12404BB26}"/>
              </a:ext>
            </a:extLst>
          </p:cNvPr>
          <p:cNvPicPr>
            <a:picLocks noChangeAspect="1"/>
          </p:cNvPicPr>
          <p:nvPr/>
        </p:nvPicPr>
        <p:blipFill>
          <a:blip r:embed="rId2"/>
          <a:stretch>
            <a:fillRect/>
          </a:stretch>
        </p:blipFill>
        <p:spPr>
          <a:xfrm>
            <a:off x="4257854" y="1807818"/>
            <a:ext cx="2720915" cy="1523712"/>
          </a:xfrm>
          <a:prstGeom prst="rect">
            <a:avLst/>
          </a:prstGeom>
        </p:spPr>
      </p:pic>
    </p:spTree>
    <p:extLst>
      <p:ext uri="{BB962C8B-B14F-4D97-AF65-F5344CB8AC3E}">
        <p14:creationId xmlns:p14="http://schemas.microsoft.com/office/powerpoint/2010/main" val="577490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DCB532-2825-BA47-B34E-9BCC8A2C7C55}"/>
              </a:ext>
            </a:extLst>
          </p:cNvPr>
          <p:cNvSpPr>
            <a:spLocks noGrp="1"/>
          </p:cNvSpPr>
          <p:nvPr>
            <p:ph type="title"/>
          </p:nvPr>
        </p:nvSpPr>
        <p:spPr/>
        <p:txBody>
          <a:bodyPr>
            <a:normAutofit fontScale="90000"/>
          </a:bodyPr>
          <a:lstStyle/>
          <a:p>
            <a:r>
              <a:rPr lang="en-US" dirty="0">
                <a:hlinkClick r:id="rId2"/>
              </a:rPr>
              <a:t>Education Matters Career Pathways Student Award</a:t>
            </a:r>
            <a:endParaRPr lang="en-US" dirty="0"/>
          </a:p>
        </p:txBody>
      </p:sp>
      <p:sp>
        <p:nvSpPr>
          <p:cNvPr id="5" name="Text Placeholder 4">
            <a:extLst>
              <a:ext uri="{FF2B5EF4-FFF2-40B4-BE49-F238E27FC236}">
                <a16:creationId xmlns:a16="http://schemas.microsoft.com/office/drawing/2014/main" id="{9DF98F10-B1AE-6E4B-9EA6-C39FB55D49F3}"/>
              </a:ext>
            </a:extLst>
          </p:cNvPr>
          <p:cNvSpPr>
            <a:spLocks noGrp="1"/>
          </p:cNvSpPr>
          <p:nvPr>
            <p:ph type="body" idx="1"/>
          </p:nvPr>
        </p:nvSpPr>
        <p:spPr/>
        <p:txBody>
          <a:bodyPr>
            <a:normAutofit fontScale="77500" lnSpcReduction="20000"/>
          </a:bodyPr>
          <a:lstStyle/>
          <a:p>
            <a:pPr fontAlgn="base"/>
            <a:r>
              <a:rPr lang="en-CA" b="1" dirty="0"/>
              <a:t>Field of Study</a:t>
            </a:r>
          </a:p>
          <a:p>
            <a:pPr fontAlgn="base"/>
            <a:r>
              <a:rPr lang="en-CA" dirty="0"/>
              <a:t>Vocational, Technical, or Trades-Related Studies</a:t>
            </a:r>
          </a:p>
          <a:p>
            <a:pPr fontAlgn="base"/>
            <a:r>
              <a:rPr lang="en-CA" b="1" dirty="0"/>
              <a:t>Value</a:t>
            </a:r>
          </a:p>
          <a:p>
            <a:pPr fontAlgn="base"/>
            <a:r>
              <a:rPr lang="en-CA" dirty="0"/>
              <a:t>$1,000</a:t>
            </a:r>
          </a:p>
          <a:p>
            <a:pPr fontAlgn="base"/>
            <a:r>
              <a:rPr lang="en-CA" b="1" dirty="0"/>
              <a:t>Number</a:t>
            </a:r>
          </a:p>
          <a:p>
            <a:pPr fontAlgn="base"/>
            <a:r>
              <a:rPr lang="en-CA" dirty="0"/>
              <a:t>Three</a:t>
            </a:r>
          </a:p>
          <a:p>
            <a:pPr fontAlgn="base"/>
            <a:r>
              <a:rPr lang="en-CA" b="1" dirty="0"/>
              <a:t>Eligibility</a:t>
            </a:r>
          </a:p>
          <a:p>
            <a:pPr fontAlgn="base"/>
            <a:r>
              <a:rPr lang="en-CA" dirty="0"/>
              <a:t>Open to CBE students who will be completing the requirements of a high school diploma or certificate of achievement in the year of application.</a:t>
            </a:r>
          </a:p>
          <a:p>
            <a:pPr fontAlgn="base"/>
            <a:r>
              <a:rPr lang="en-CA" dirty="0"/>
              <a:t>Students must have attended at least two full years of senior high school in the Calgary Board of Education and demonstrate financial need. Applicants are required to provide a statement outlining their need for financial assistance.</a:t>
            </a:r>
          </a:p>
          <a:p>
            <a:pPr fontAlgn="base"/>
            <a:r>
              <a:rPr lang="en-CA" dirty="0"/>
              <a:t>Applicants must have achieved a minimum of 10 vocational, technical or trades related credits through Career and Technology Studies courses, Knowledge &amp; Employability (K&amp;E) courses, Work Experience or RAP.</a:t>
            </a:r>
          </a:p>
          <a:p>
            <a:pPr fontAlgn="base"/>
            <a:r>
              <a:rPr lang="en-CA" dirty="0"/>
              <a:t>Deadline: </a:t>
            </a:r>
            <a:r>
              <a:rPr lang="en-CA" b="1" dirty="0"/>
              <a:t>May 30</a:t>
            </a:r>
            <a:r>
              <a:rPr lang="en-CA" b="1" baseline="30000" dirty="0"/>
              <a:t>th</a:t>
            </a:r>
            <a:r>
              <a:rPr lang="en-CA" b="1" dirty="0"/>
              <a:t>, 2025</a:t>
            </a:r>
          </a:p>
          <a:p>
            <a:endParaRPr lang="en-US" dirty="0"/>
          </a:p>
        </p:txBody>
      </p:sp>
    </p:spTree>
    <p:extLst>
      <p:ext uri="{BB962C8B-B14F-4D97-AF65-F5344CB8AC3E}">
        <p14:creationId xmlns:p14="http://schemas.microsoft.com/office/powerpoint/2010/main" val="2940573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F47C-C836-2E4E-9E5F-440F04D7ABEE}"/>
              </a:ext>
            </a:extLst>
          </p:cNvPr>
          <p:cNvSpPr>
            <a:spLocks noGrp="1"/>
          </p:cNvSpPr>
          <p:nvPr>
            <p:ph type="title"/>
          </p:nvPr>
        </p:nvSpPr>
        <p:spPr/>
        <p:txBody>
          <a:bodyPr/>
          <a:lstStyle/>
          <a:p>
            <a:r>
              <a:rPr lang="en-US" dirty="0">
                <a:hlinkClick r:id="rId2"/>
              </a:rPr>
              <a:t>Investing in the Future Award</a:t>
            </a:r>
            <a:endParaRPr lang="en-US" dirty="0"/>
          </a:p>
        </p:txBody>
      </p:sp>
      <p:sp>
        <p:nvSpPr>
          <p:cNvPr id="3" name="Text Placeholder 2">
            <a:extLst>
              <a:ext uri="{FF2B5EF4-FFF2-40B4-BE49-F238E27FC236}">
                <a16:creationId xmlns:a16="http://schemas.microsoft.com/office/drawing/2014/main" id="{F4EBA0BF-A8DA-BF47-A147-F0BD455DDFAD}"/>
              </a:ext>
            </a:extLst>
          </p:cNvPr>
          <p:cNvSpPr>
            <a:spLocks noGrp="1"/>
          </p:cNvSpPr>
          <p:nvPr>
            <p:ph type="body" idx="1"/>
          </p:nvPr>
        </p:nvSpPr>
        <p:spPr/>
        <p:txBody>
          <a:bodyPr>
            <a:normAutofit fontScale="62500" lnSpcReduction="20000"/>
          </a:bodyPr>
          <a:lstStyle/>
          <a:p>
            <a:pPr fontAlgn="base"/>
            <a:r>
              <a:rPr lang="en-CA" b="1" dirty="0"/>
              <a:t>Field of Study:   </a:t>
            </a:r>
            <a:endParaRPr lang="en-CA" dirty="0"/>
          </a:p>
          <a:p>
            <a:pPr fontAlgn="base"/>
            <a:r>
              <a:rPr lang="en-CA" dirty="0"/>
              <a:t>Any</a:t>
            </a:r>
          </a:p>
          <a:p>
            <a:pPr fontAlgn="base"/>
            <a:r>
              <a:rPr lang="en-CA" b="1" dirty="0"/>
              <a:t>Value: </a:t>
            </a:r>
            <a:endParaRPr lang="en-CA" dirty="0"/>
          </a:p>
          <a:p>
            <a:pPr fontAlgn="base"/>
            <a:r>
              <a:rPr lang="en-CA" dirty="0"/>
              <a:t>$100,000 in total for University (4 year) programs; $25,000 in year 1, with option to renew award for up to three consecutive years at $25,000 per year as long as the student remains in good standing with their University.</a:t>
            </a:r>
          </a:p>
          <a:p>
            <a:pPr fontAlgn="base"/>
            <a:r>
              <a:rPr lang="en-CA" b="1" dirty="0"/>
              <a:t>Number:</a:t>
            </a:r>
            <a:endParaRPr lang="en-CA" dirty="0"/>
          </a:p>
          <a:p>
            <a:pPr fontAlgn="base"/>
            <a:r>
              <a:rPr lang="en-CA" dirty="0"/>
              <a:t>10</a:t>
            </a:r>
          </a:p>
          <a:p>
            <a:pPr fontAlgn="base"/>
            <a:r>
              <a:rPr lang="en-CA" b="1" dirty="0"/>
              <a:t>Eligibility:</a:t>
            </a:r>
            <a:endParaRPr lang="en-CA" dirty="0"/>
          </a:p>
          <a:p>
            <a:pPr fontAlgn="base"/>
            <a:r>
              <a:rPr lang="en-CA" dirty="0"/>
              <a:t>Open to students registered in grade 12 who demonstrate financial need and are completing the requirements of a high school diploma. Applicants must have demonstrated academic progress in grade 12 and marks sufficient for entrance to a post-secondary area of study.</a:t>
            </a:r>
          </a:p>
          <a:p>
            <a:pPr fontAlgn="base"/>
            <a:r>
              <a:rPr lang="en-CA" dirty="0"/>
              <a:t>Applicants are required to submit proof of financial need.</a:t>
            </a:r>
          </a:p>
          <a:p>
            <a:pPr fontAlgn="base"/>
            <a:r>
              <a:rPr lang="en-CA" dirty="0"/>
              <a:t>Applicants are required to submit an original essay of approximately 500 words or a two minute video describing </a:t>
            </a:r>
            <a:r>
              <a:rPr lang="en-CA" b="1" dirty="0"/>
              <a:t>“the impact on their lives and the impact they hope to have on the world should they receive this opportunity.”</a:t>
            </a:r>
            <a:endParaRPr lang="en-CA" dirty="0"/>
          </a:p>
          <a:p>
            <a:pPr fontAlgn="base"/>
            <a:r>
              <a:rPr lang="en-CA" dirty="0"/>
              <a:t>Students must be planning to attend a Canadian higher education institution.</a:t>
            </a:r>
          </a:p>
          <a:p>
            <a:r>
              <a:rPr lang="en-US" dirty="0"/>
              <a:t>Deadline: </a:t>
            </a:r>
            <a:r>
              <a:rPr lang="en-US" b="1" dirty="0"/>
              <a:t>March 31st, 2025</a:t>
            </a:r>
          </a:p>
        </p:txBody>
      </p:sp>
    </p:spTree>
    <p:extLst>
      <p:ext uri="{BB962C8B-B14F-4D97-AF65-F5344CB8AC3E}">
        <p14:creationId xmlns:p14="http://schemas.microsoft.com/office/powerpoint/2010/main" val="35798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B15D21-ED27-5949-85EF-6BB81FF3DC55}"/>
              </a:ext>
            </a:extLst>
          </p:cNvPr>
          <p:cNvSpPr>
            <a:spLocks noGrp="1"/>
          </p:cNvSpPr>
          <p:nvPr>
            <p:ph type="title"/>
          </p:nvPr>
        </p:nvSpPr>
        <p:spPr/>
        <p:txBody>
          <a:bodyPr>
            <a:normAutofit fontScale="90000"/>
          </a:bodyPr>
          <a:lstStyle/>
          <a:p>
            <a:r>
              <a:rPr lang="en-US" dirty="0">
                <a:hlinkClick r:id="rId2"/>
              </a:rPr>
              <a:t>Fraser W. Lockwood Memorial Scholarship</a:t>
            </a:r>
            <a:endParaRPr lang="en-US" dirty="0"/>
          </a:p>
        </p:txBody>
      </p:sp>
      <p:sp>
        <p:nvSpPr>
          <p:cNvPr id="5" name="Text Placeholder 4">
            <a:extLst>
              <a:ext uri="{FF2B5EF4-FFF2-40B4-BE49-F238E27FC236}">
                <a16:creationId xmlns:a16="http://schemas.microsoft.com/office/drawing/2014/main" id="{F285EE0B-1862-DB4C-905E-C976CE98CD9F}"/>
              </a:ext>
            </a:extLst>
          </p:cNvPr>
          <p:cNvSpPr>
            <a:spLocks noGrp="1"/>
          </p:cNvSpPr>
          <p:nvPr>
            <p:ph type="body" idx="1"/>
          </p:nvPr>
        </p:nvSpPr>
        <p:spPr/>
        <p:txBody>
          <a:bodyPr>
            <a:normAutofit fontScale="92500" lnSpcReduction="20000"/>
          </a:bodyPr>
          <a:lstStyle/>
          <a:p>
            <a:r>
              <a:rPr lang="en-CA" dirty="0"/>
              <a:t>One award valued at $2,500 minimum applied directly to tuition. Renewable for three consecutive years of study as long as student maintains enrollment in a full-time course load (as defined by the institution).</a:t>
            </a:r>
          </a:p>
          <a:p>
            <a:r>
              <a:rPr lang="en-CA" b="1" dirty="0"/>
              <a:t>Applicant must:</a:t>
            </a:r>
            <a:endParaRPr lang="en-CA" dirty="0"/>
          </a:p>
          <a:p>
            <a:r>
              <a:rPr lang="en-CA" dirty="0"/>
              <a:t>Be a Canadian citizen or permanent resident.</a:t>
            </a:r>
          </a:p>
          <a:p>
            <a:r>
              <a:rPr lang="en-CA" dirty="0"/>
              <a:t>Be entering first year of full-time undergraduate studies at a Canadian post-secondary institution, immediately following graduation from Grade 12 from either a Public (Calgary Board of Education) or Separate (Calgary Catholic School District) school in Calgary.</a:t>
            </a:r>
          </a:p>
          <a:p>
            <a:r>
              <a:rPr lang="en-CA" dirty="0"/>
              <a:t>Demonstrate financial need.</a:t>
            </a:r>
          </a:p>
          <a:p>
            <a:r>
              <a:rPr lang="en-CA" dirty="0"/>
              <a:t>Have contributed to the community by volunteering through church, community organizations, athletics, and cultural or political activities.</a:t>
            </a:r>
          </a:p>
          <a:p>
            <a:r>
              <a:rPr lang="en-CA" dirty="0"/>
              <a:t>Deadline: </a:t>
            </a:r>
            <a:r>
              <a:rPr lang="en-CA" b="1" dirty="0"/>
              <a:t>May 30</a:t>
            </a:r>
            <a:r>
              <a:rPr lang="en-CA" b="1" baseline="30000" dirty="0"/>
              <a:t>th</a:t>
            </a:r>
            <a:r>
              <a:rPr lang="en-CA" b="1" dirty="0"/>
              <a:t>, 2025</a:t>
            </a:r>
          </a:p>
          <a:p>
            <a:endParaRPr lang="en-US" dirty="0"/>
          </a:p>
        </p:txBody>
      </p:sp>
    </p:spTree>
    <p:extLst>
      <p:ext uri="{BB962C8B-B14F-4D97-AF65-F5344CB8AC3E}">
        <p14:creationId xmlns:p14="http://schemas.microsoft.com/office/powerpoint/2010/main" val="2097369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9CF49-200C-8A47-8DC6-C473A6B4629E}"/>
              </a:ext>
            </a:extLst>
          </p:cNvPr>
          <p:cNvSpPr>
            <a:spLocks noGrp="1"/>
          </p:cNvSpPr>
          <p:nvPr>
            <p:ph type="title"/>
          </p:nvPr>
        </p:nvSpPr>
        <p:spPr/>
        <p:txBody>
          <a:bodyPr/>
          <a:lstStyle/>
          <a:p>
            <a:r>
              <a:rPr lang="en-US" dirty="0">
                <a:hlinkClick r:id="rId2"/>
              </a:rPr>
              <a:t>Aufricht Family Fund Student Award</a:t>
            </a:r>
            <a:endParaRPr lang="en-US" dirty="0"/>
          </a:p>
        </p:txBody>
      </p:sp>
      <p:sp>
        <p:nvSpPr>
          <p:cNvPr id="3" name="Text Placeholder 2">
            <a:extLst>
              <a:ext uri="{FF2B5EF4-FFF2-40B4-BE49-F238E27FC236}">
                <a16:creationId xmlns:a16="http://schemas.microsoft.com/office/drawing/2014/main" id="{62C27CDF-98C0-D24E-83D5-241A791E19D6}"/>
              </a:ext>
            </a:extLst>
          </p:cNvPr>
          <p:cNvSpPr>
            <a:spLocks noGrp="1"/>
          </p:cNvSpPr>
          <p:nvPr>
            <p:ph type="body" idx="1"/>
          </p:nvPr>
        </p:nvSpPr>
        <p:spPr/>
        <p:txBody>
          <a:bodyPr>
            <a:normAutofit fontScale="85000" lnSpcReduction="20000"/>
          </a:bodyPr>
          <a:lstStyle/>
          <a:p>
            <a:r>
              <a:rPr lang="en-CA" dirty="0"/>
              <a:t>One or more awards valued at $4,000-$5,000 applied directly to tuition. Renewable for three years of consecutive study as long as student achieves good academic standing (cumulative GPA greater than or equal to 2.0) and maintains a full-time course load (as defined by the post-secondary institution). Students planning a gap year may apply.</a:t>
            </a:r>
          </a:p>
          <a:p>
            <a:r>
              <a:rPr lang="en-CA" b="1" dirty="0"/>
              <a:t>Applicant must:</a:t>
            </a:r>
            <a:endParaRPr lang="en-CA" dirty="0"/>
          </a:p>
          <a:p>
            <a:r>
              <a:rPr lang="en-CA" dirty="0"/>
              <a:t>Be a Canadian citizen or permanent resident.</a:t>
            </a:r>
          </a:p>
          <a:p>
            <a:r>
              <a:rPr lang="en-CA" dirty="0"/>
              <a:t>Be graduating this year from a Calgary High School or Charter School.</a:t>
            </a:r>
          </a:p>
          <a:p>
            <a:r>
              <a:rPr lang="en-CA" dirty="0"/>
              <a:t>Be entering first year at the University of Calgary or SAIT, pursuing an undergraduate degree or diploma full-time.</a:t>
            </a:r>
          </a:p>
          <a:p>
            <a:r>
              <a:rPr lang="en-CA" dirty="0"/>
              <a:t>Be in need of financial support. </a:t>
            </a:r>
          </a:p>
          <a:p>
            <a:r>
              <a:rPr lang="en-CA" dirty="0"/>
              <a:t>Demonstrate high academic standing (cumulative Grade 12 average greater than or equal to 80%)</a:t>
            </a:r>
          </a:p>
          <a:p>
            <a:r>
              <a:rPr lang="en-CA" dirty="0"/>
              <a:t>Demonstrate leadership and community involvement.</a:t>
            </a:r>
          </a:p>
          <a:p>
            <a:r>
              <a:rPr lang="en-CA" dirty="0"/>
              <a:t>Provide one letter of reference.</a:t>
            </a:r>
          </a:p>
          <a:p>
            <a:r>
              <a:rPr lang="en-US" dirty="0"/>
              <a:t>Deadline: </a:t>
            </a:r>
            <a:r>
              <a:rPr lang="en-US" b="1" dirty="0"/>
              <a:t>May 30</a:t>
            </a:r>
            <a:r>
              <a:rPr lang="en-US" b="1" baseline="30000" dirty="0"/>
              <a:t>th</a:t>
            </a:r>
            <a:r>
              <a:rPr lang="en-US" b="1" dirty="0"/>
              <a:t>, 2025</a:t>
            </a:r>
          </a:p>
        </p:txBody>
      </p:sp>
    </p:spTree>
    <p:extLst>
      <p:ext uri="{BB962C8B-B14F-4D97-AF65-F5344CB8AC3E}">
        <p14:creationId xmlns:p14="http://schemas.microsoft.com/office/powerpoint/2010/main" val="1954226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69243-ACF8-C14C-B234-4C93FBD84952}"/>
              </a:ext>
            </a:extLst>
          </p:cNvPr>
          <p:cNvSpPr>
            <a:spLocks noGrp="1"/>
          </p:cNvSpPr>
          <p:nvPr>
            <p:ph type="title"/>
          </p:nvPr>
        </p:nvSpPr>
        <p:spPr/>
        <p:txBody>
          <a:bodyPr/>
          <a:lstStyle/>
          <a:p>
            <a:r>
              <a:rPr lang="en-CA" b="1" dirty="0"/>
              <a:t>4. Corporate Scholarships</a:t>
            </a:r>
            <a:endParaRPr lang="en-US" dirty="0"/>
          </a:p>
        </p:txBody>
      </p:sp>
      <p:sp>
        <p:nvSpPr>
          <p:cNvPr id="5" name="Text Placeholder 4">
            <a:extLst>
              <a:ext uri="{FF2B5EF4-FFF2-40B4-BE49-F238E27FC236}">
                <a16:creationId xmlns:a16="http://schemas.microsoft.com/office/drawing/2014/main" id="{A490EDFF-4E39-1145-A344-D4C660D1C1AB}"/>
              </a:ext>
            </a:extLst>
          </p:cNvPr>
          <p:cNvSpPr>
            <a:spLocks noGrp="1"/>
          </p:cNvSpPr>
          <p:nvPr>
            <p:ph type="body" idx="1"/>
          </p:nvPr>
        </p:nvSpPr>
        <p:spPr/>
        <p:txBody>
          <a:bodyPr/>
          <a:lstStyle/>
          <a:p>
            <a:pPr fontAlgn="base"/>
            <a:r>
              <a:rPr lang="en-CA" dirty="0"/>
              <a:t>Nationally or provincially selected</a:t>
            </a:r>
            <a:r>
              <a:rPr lang="en-US" dirty="0"/>
              <a:t>​</a:t>
            </a:r>
          </a:p>
          <a:p>
            <a:pPr fontAlgn="base"/>
            <a:endParaRPr lang="en-US" dirty="0"/>
          </a:p>
          <a:p>
            <a:r>
              <a:rPr lang="en-US" dirty="0"/>
              <a:t>Here are a few examples provided below: </a:t>
            </a:r>
          </a:p>
          <a:p>
            <a:pPr marL="285750" indent="-285750">
              <a:buFont typeface="Arial" panose="020B0604020202020204" pitchFamily="34" charset="0"/>
              <a:buChar char="•"/>
            </a:pPr>
            <a:r>
              <a:rPr lang="en-US" dirty="0">
                <a:hlinkClick r:id="rId2"/>
              </a:rPr>
              <a:t>Burger King Scholarship- </a:t>
            </a:r>
            <a:r>
              <a:rPr lang="en-US" dirty="0"/>
              <a:t>December 16</a:t>
            </a:r>
            <a:r>
              <a:rPr lang="en-US" baseline="30000" dirty="0"/>
              <a:t>th</a:t>
            </a:r>
            <a:r>
              <a:rPr lang="en-US" dirty="0"/>
              <a:t>, 2024</a:t>
            </a:r>
          </a:p>
          <a:p>
            <a:pPr marL="285750" indent="-285750">
              <a:buFont typeface="Arial" panose="020B0604020202020204" pitchFamily="34" charset="0"/>
              <a:buChar char="•"/>
            </a:pPr>
            <a:r>
              <a:rPr lang="en-US" dirty="0">
                <a:hlinkClick r:id="rId3"/>
              </a:rPr>
              <a:t>Scotia Bank National Scholarship</a:t>
            </a:r>
            <a:r>
              <a:rPr lang="en-US" dirty="0"/>
              <a:t>- January 31</a:t>
            </a:r>
            <a:r>
              <a:rPr lang="en-US" baseline="30000" dirty="0"/>
              <a:t>st</a:t>
            </a:r>
            <a:r>
              <a:rPr lang="en-US" dirty="0"/>
              <a:t>, 2025</a:t>
            </a:r>
          </a:p>
          <a:p>
            <a:pPr marL="285750" indent="-285750">
              <a:buFont typeface="Arial" panose="020B0604020202020204" pitchFamily="34" charset="0"/>
              <a:buChar char="•"/>
            </a:pPr>
            <a:r>
              <a:rPr lang="en-US" dirty="0">
                <a:hlinkClick r:id="rId4"/>
              </a:rPr>
              <a:t>TD Canada Trust</a:t>
            </a:r>
            <a:r>
              <a:rPr lang="en-US" dirty="0"/>
              <a:t>- Reopens September 2025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25086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BC13A1-B78D-004F-A834-074FCF91281E}"/>
              </a:ext>
            </a:extLst>
          </p:cNvPr>
          <p:cNvSpPr>
            <a:spLocks noGrp="1"/>
          </p:cNvSpPr>
          <p:nvPr>
            <p:ph type="title"/>
          </p:nvPr>
        </p:nvSpPr>
        <p:spPr/>
        <p:txBody>
          <a:bodyPr/>
          <a:lstStyle/>
          <a:p>
            <a:r>
              <a:rPr lang="en-CA" b="1" dirty="0"/>
              <a:t>5. Government Scholarships</a:t>
            </a:r>
            <a:endParaRPr lang="en-US" dirty="0"/>
          </a:p>
        </p:txBody>
      </p:sp>
      <p:sp>
        <p:nvSpPr>
          <p:cNvPr id="7" name="Text Placeholder 6">
            <a:extLst>
              <a:ext uri="{FF2B5EF4-FFF2-40B4-BE49-F238E27FC236}">
                <a16:creationId xmlns:a16="http://schemas.microsoft.com/office/drawing/2014/main" id="{20C4F395-D3BF-0049-A535-991EEC3E0A2A}"/>
              </a:ext>
            </a:extLst>
          </p:cNvPr>
          <p:cNvSpPr>
            <a:spLocks noGrp="1"/>
          </p:cNvSpPr>
          <p:nvPr>
            <p:ph type="body" idx="1"/>
          </p:nvPr>
        </p:nvSpPr>
        <p:spPr/>
        <p:txBody>
          <a:bodyPr/>
          <a:lstStyle/>
          <a:p>
            <a:pPr fontAlgn="base"/>
            <a:r>
              <a:rPr lang="en-CA" dirty="0"/>
              <a:t>Alberta: </a:t>
            </a:r>
            <a:r>
              <a:rPr lang="en-CA" dirty="0">
                <a:hlinkClick r:id="rId2"/>
              </a:rPr>
              <a:t>Alexander Rutherford Scholarship</a:t>
            </a:r>
            <a:r>
              <a:rPr lang="en-US" dirty="0">
                <a:hlinkClick r:id="rId2"/>
              </a:rPr>
              <a:t>​</a:t>
            </a:r>
            <a:endParaRPr lang="en-US" dirty="0"/>
          </a:p>
          <a:p>
            <a:pPr fontAlgn="base"/>
            <a:r>
              <a:rPr lang="en-CA" dirty="0"/>
              <a:t>​</a:t>
            </a:r>
          </a:p>
          <a:p>
            <a:pPr fontAlgn="base"/>
            <a:r>
              <a:rPr lang="en-CA" dirty="0"/>
              <a:t>75% - 80% and higher average in 5 subjects in grade 10 ($400), 11($800), and 12($1300).</a:t>
            </a:r>
            <a:r>
              <a:rPr lang="en-US" dirty="0"/>
              <a:t>​</a:t>
            </a:r>
          </a:p>
          <a:p>
            <a:pPr fontAlgn="base"/>
            <a:r>
              <a:rPr lang="en-CA" dirty="0"/>
              <a:t>Different monetary amounts awarded depending on average.</a:t>
            </a:r>
            <a:r>
              <a:rPr lang="en-US" dirty="0"/>
              <a:t>​</a:t>
            </a:r>
          </a:p>
          <a:p>
            <a:pPr fontAlgn="base"/>
            <a:r>
              <a:rPr lang="en-CA" dirty="0"/>
              <a:t>Value varies from $300 to $2500</a:t>
            </a:r>
            <a:r>
              <a:rPr lang="en-US" dirty="0"/>
              <a:t>​</a:t>
            </a:r>
          </a:p>
          <a:p>
            <a:pPr fontAlgn="base"/>
            <a:r>
              <a:rPr lang="en-CA" dirty="0"/>
              <a:t>Apply after post secondary acceptance</a:t>
            </a:r>
            <a:r>
              <a:rPr lang="en-US" dirty="0"/>
              <a:t>​ and have all final grade 12 marks (including diploma marks) recorded on transcript. </a:t>
            </a:r>
          </a:p>
        </p:txBody>
      </p:sp>
    </p:spTree>
    <p:extLst>
      <p:ext uri="{BB962C8B-B14F-4D97-AF65-F5344CB8AC3E}">
        <p14:creationId xmlns:p14="http://schemas.microsoft.com/office/powerpoint/2010/main" val="384206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2A63-C6BD-E147-A576-C89E8EE88CF2}"/>
              </a:ext>
            </a:extLst>
          </p:cNvPr>
          <p:cNvSpPr>
            <a:spLocks noGrp="1"/>
          </p:cNvSpPr>
          <p:nvPr>
            <p:ph type="title"/>
          </p:nvPr>
        </p:nvSpPr>
        <p:spPr/>
        <p:txBody>
          <a:bodyPr/>
          <a:lstStyle/>
          <a:p>
            <a:r>
              <a:rPr lang="en-US" dirty="0"/>
              <a:t>Where should I start?</a:t>
            </a:r>
          </a:p>
        </p:txBody>
      </p:sp>
      <p:sp>
        <p:nvSpPr>
          <p:cNvPr id="3" name="Text Placeholder 2">
            <a:extLst>
              <a:ext uri="{FF2B5EF4-FFF2-40B4-BE49-F238E27FC236}">
                <a16:creationId xmlns:a16="http://schemas.microsoft.com/office/drawing/2014/main" id="{A03D4369-8F10-F848-A1FD-9B93A702EFC9}"/>
              </a:ext>
            </a:extLst>
          </p:cNvPr>
          <p:cNvSpPr>
            <a:spLocks noGrp="1"/>
          </p:cNvSpPr>
          <p:nvPr>
            <p:ph type="body" idx="1"/>
          </p:nvPr>
        </p:nvSpPr>
        <p:spPr/>
        <p:txBody>
          <a:bodyPr/>
          <a:lstStyle/>
          <a:p>
            <a:pPr marL="342900" indent="-342900">
              <a:buAutoNum type="arabicParenR"/>
            </a:pPr>
            <a:r>
              <a:rPr lang="en-US" sz="2400" dirty="0"/>
              <a:t>Do research to gain better understanding of post-secondary costs and budgeting: </a:t>
            </a:r>
          </a:p>
          <a:p>
            <a:pPr marL="342900" indent="-342900">
              <a:buAutoNum type="arabicParenR"/>
            </a:pPr>
            <a:endParaRPr lang="en-US" dirty="0"/>
          </a:p>
          <a:p>
            <a:pPr marL="285750" indent="-285750">
              <a:buFont typeface="Arial" panose="020B0604020202020204" pitchFamily="34" charset="0"/>
              <a:buChar char="•"/>
            </a:pPr>
            <a:r>
              <a:rPr lang="en-CA" dirty="0"/>
              <a:t>To learn more about approximate costs of post-secondary and how to budget, use the</a:t>
            </a:r>
            <a:r>
              <a:rPr lang="en-CA" dirty="0">
                <a:hlinkClick r:id="rId2" tooltip="https://alis.alberta.ca/explore-education-and-training/pay-for-your-education/budget-for-student-life/"/>
              </a:rPr>
              <a:t> "Budget for Student Life" </a:t>
            </a:r>
            <a:r>
              <a:rPr lang="en-CA" dirty="0"/>
              <a:t>tool through Alberta </a:t>
            </a:r>
            <a:r>
              <a:rPr lang="en-CA" dirty="0" err="1"/>
              <a:t>Alis</a:t>
            </a:r>
            <a:r>
              <a:rPr lang="en-CA" dirty="0"/>
              <a:t> and create a Student Budgeting Plan.</a:t>
            </a:r>
          </a:p>
          <a:p>
            <a:pPr marL="285750" indent="-285750">
              <a:buFont typeface="Arial" panose="020B0604020202020204" pitchFamily="34" charset="0"/>
              <a:buChar char="•"/>
            </a:pPr>
            <a:r>
              <a:rPr lang="en-CA" dirty="0"/>
              <a:t>To learn about institution specific tuition costs of different programs, go to </a:t>
            </a:r>
            <a:r>
              <a:rPr lang="en-CA" dirty="0">
                <a:hlinkClick r:id="rId3"/>
              </a:rPr>
              <a:t>MyBluePrint</a:t>
            </a:r>
            <a:r>
              <a:rPr lang="en-CA" dirty="0"/>
              <a:t>. Click on ‘post-secondary,’ ‘College and University,’ type in preferred program and school and click ’search.’ Click on appropriate program and scroll down on ‘overview’ page to locate tuition costs per year. </a:t>
            </a:r>
            <a:endParaRPr lang="en-US" dirty="0"/>
          </a:p>
        </p:txBody>
      </p:sp>
    </p:spTree>
    <p:extLst>
      <p:ext uri="{BB962C8B-B14F-4D97-AF65-F5344CB8AC3E}">
        <p14:creationId xmlns:p14="http://schemas.microsoft.com/office/powerpoint/2010/main" val="321498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4D909A-26BD-F243-A5E2-89ACE966ED8D}"/>
              </a:ext>
            </a:extLst>
          </p:cNvPr>
          <p:cNvSpPr>
            <a:spLocks noGrp="1"/>
          </p:cNvSpPr>
          <p:nvPr>
            <p:ph type="title"/>
          </p:nvPr>
        </p:nvSpPr>
        <p:spPr/>
        <p:txBody>
          <a:bodyPr/>
          <a:lstStyle/>
          <a:p>
            <a:r>
              <a:rPr lang="en-US" dirty="0"/>
              <a:t>Where should I start?</a:t>
            </a:r>
          </a:p>
        </p:txBody>
      </p:sp>
      <p:sp>
        <p:nvSpPr>
          <p:cNvPr id="5" name="Text Placeholder 4">
            <a:extLst>
              <a:ext uri="{FF2B5EF4-FFF2-40B4-BE49-F238E27FC236}">
                <a16:creationId xmlns:a16="http://schemas.microsoft.com/office/drawing/2014/main" id="{5064B39F-292E-BA41-90A5-98A71F7922DB}"/>
              </a:ext>
            </a:extLst>
          </p:cNvPr>
          <p:cNvSpPr>
            <a:spLocks noGrp="1"/>
          </p:cNvSpPr>
          <p:nvPr>
            <p:ph type="body" idx="1"/>
          </p:nvPr>
        </p:nvSpPr>
        <p:spPr>
          <a:xfrm>
            <a:off x="467406" y="877207"/>
            <a:ext cx="7857445" cy="3599543"/>
          </a:xfrm>
        </p:spPr>
        <p:txBody>
          <a:bodyPr>
            <a:normAutofit/>
          </a:bodyPr>
          <a:lstStyle/>
          <a:p>
            <a:pPr fontAlgn="base"/>
            <a:r>
              <a:rPr lang="en-CA" sz="2400" dirty="0">
                <a:solidFill>
                  <a:schemeClr val="tx1"/>
                </a:solidFill>
              </a:rPr>
              <a:t>2) Create a scholarship profile using one of the sites below: </a:t>
            </a:r>
          </a:p>
          <a:p>
            <a:pPr marL="285750" indent="-285750" fontAlgn="base">
              <a:buFont typeface="Arial" panose="020B0604020202020204" pitchFamily="34" charset="0"/>
              <a:buChar char="•"/>
            </a:pPr>
            <a:r>
              <a:rPr lang="en-CA" sz="2400" dirty="0">
                <a:hlinkClick r:id="rId2"/>
              </a:rPr>
              <a:t>Scholar Tree</a:t>
            </a:r>
          </a:p>
          <a:p>
            <a:pPr marL="285750" indent="-285750" fontAlgn="base">
              <a:buFont typeface="Arial" panose="020B0604020202020204" pitchFamily="34" charset="0"/>
              <a:buChar char="•"/>
            </a:pPr>
            <a:r>
              <a:rPr lang="en-CA" sz="2400" dirty="0">
                <a:hlinkClick r:id="rId2"/>
              </a:rPr>
              <a:t>Yconic </a:t>
            </a:r>
            <a:endParaRPr lang="en-CA" sz="2400" dirty="0"/>
          </a:p>
          <a:p>
            <a:pPr marL="285750" indent="-285750" fontAlgn="base">
              <a:buFont typeface="Arial" panose="020B0604020202020204" pitchFamily="34" charset="0"/>
              <a:buChar char="•"/>
            </a:pPr>
            <a:r>
              <a:rPr lang="en-CA" sz="2400" dirty="0">
                <a:hlinkClick r:id="rId3"/>
              </a:rPr>
              <a:t>Scholarships Canada</a:t>
            </a:r>
            <a:endParaRPr lang="en-CA" sz="2400" dirty="0"/>
          </a:p>
          <a:p>
            <a:pPr fontAlgn="base"/>
            <a:endParaRPr lang="en-US" sz="2400" u="sng" dirty="0">
              <a:hlinkClick r:id="rId4"/>
            </a:endParaRPr>
          </a:p>
          <a:p>
            <a:pPr fontAlgn="base"/>
            <a:r>
              <a:rPr lang="en-US" sz="2400" dirty="0">
                <a:solidFill>
                  <a:schemeClr val="tx1"/>
                </a:solidFill>
              </a:rPr>
              <a:t>By signing up/creating a profile, scholarship opportunities you may be eligible to apply for will be shared with you regularly via email.</a:t>
            </a:r>
          </a:p>
        </p:txBody>
      </p:sp>
    </p:spTree>
    <p:extLst>
      <p:ext uri="{BB962C8B-B14F-4D97-AF65-F5344CB8AC3E}">
        <p14:creationId xmlns:p14="http://schemas.microsoft.com/office/powerpoint/2010/main" val="334089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87F4-68E1-0A4C-AA94-F6600ACACC42}"/>
              </a:ext>
            </a:extLst>
          </p:cNvPr>
          <p:cNvSpPr>
            <a:spLocks noGrp="1"/>
          </p:cNvSpPr>
          <p:nvPr>
            <p:ph type="title"/>
          </p:nvPr>
        </p:nvSpPr>
        <p:spPr/>
        <p:txBody>
          <a:bodyPr/>
          <a:lstStyle/>
          <a:p>
            <a:r>
              <a:rPr lang="en-US" dirty="0"/>
              <a:t> Monthly Scholarship Listings</a:t>
            </a:r>
          </a:p>
        </p:txBody>
      </p:sp>
      <p:sp>
        <p:nvSpPr>
          <p:cNvPr id="3" name="Text Placeholder 2">
            <a:extLst>
              <a:ext uri="{FF2B5EF4-FFF2-40B4-BE49-F238E27FC236}">
                <a16:creationId xmlns:a16="http://schemas.microsoft.com/office/drawing/2014/main" id="{2F705CE9-4674-5B49-B924-90CDB4E476D2}"/>
              </a:ext>
            </a:extLst>
          </p:cNvPr>
          <p:cNvSpPr>
            <a:spLocks noGrp="1"/>
          </p:cNvSpPr>
          <p:nvPr>
            <p:ph type="body" idx="1"/>
          </p:nvPr>
        </p:nvSpPr>
        <p:spPr/>
        <p:txBody>
          <a:bodyPr>
            <a:normAutofit/>
          </a:bodyPr>
          <a:lstStyle/>
          <a:p>
            <a:r>
              <a:rPr lang="en-US" sz="2800" dirty="0">
                <a:solidFill>
                  <a:schemeClr val="tx1"/>
                </a:solidFill>
              </a:rPr>
              <a:t>3) Regularly check updated scholarship listings on Success Centre D2L shell linked </a:t>
            </a:r>
            <a:r>
              <a:rPr lang="en-US" sz="2800" dirty="0">
                <a:solidFill>
                  <a:schemeClr val="tx1"/>
                </a:solidFill>
                <a:hlinkClick r:id="rId2"/>
              </a:rPr>
              <a:t>here</a:t>
            </a:r>
            <a:r>
              <a:rPr lang="en-US" sz="2800" dirty="0">
                <a:solidFill>
                  <a:schemeClr val="tx1"/>
                </a:solidFill>
              </a:rPr>
              <a:t> or on RTHS website linked </a:t>
            </a:r>
            <a:r>
              <a:rPr lang="en-US" sz="2800" dirty="0">
                <a:solidFill>
                  <a:schemeClr val="tx1"/>
                </a:solidFill>
                <a:hlinkClick r:id="rId3"/>
              </a:rPr>
              <a:t>here</a:t>
            </a:r>
            <a:endParaRPr lang="en-US" sz="2800" dirty="0">
              <a:solidFill>
                <a:schemeClr val="tx1"/>
              </a:solidFill>
            </a:endParaRPr>
          </a:p>
          <a:p>
            <a:r>
              <a:rPr lang="en-US" sz="2800" dirty="0">
                <a:solidFill>
                  <a:schemeClr val="tx1"/>
                </a:solidFill>
              </a:rPr>
              <a:t>* Recommendation: To review last year’s scholarship listings (available on D2L shell), so you know what scholarships and deadlines are coming up!</a:t>
            </a:r>
          </a:p>
        </p:txBody>
      </p:sp>
    </p:spTree>
    <p:extLst>
      <p:ext uri="{BB962C8B-B14F-4D97-AF65-F5344CB8AC3E}">
        <p14:creationId xmlns:p14="http://schemas.microsoft.com/office/powerpoint/2010/main" val="383825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59CB-7234-CB4D-B92A-34E8BDAFCD46}"/>
              </a:ext>
            </a:extLst>
          </p:cNvPr>
          <p:cNvSpPr>
            <a:spLocks noGrp="1"/>
          </p:cNvSpPr>
          <p:nvPr>
            <p:ph type="title"/>
          </p:nvPr>
        </p:nvSpPr>
        <p:spPr/>
        <p:txBody>
          <a:bodyPr/>
          <a:lstStyle/>
          <a:p>
            <a:r>
              <a:rPr lang="en-US" dirty="0"/>
              <a:t>Myth # 1</a:t>
            </a:r>
          </a:p>
        </p:txBody>
      </p:sp>
      <p:sp>
        <p:nvSpPr>
          <p:cNvPr id="3" name="Text Placeholder 2">
            <a:extLst>
              <a:ext uri="{FF2B5EF4-FFF2-40B4-BE49-F238E27FC236}">
                <a16:creationId xmlns:a16="http://schemas.microsoft.com/office/drawing/2014/main" id="{C226884A-AED9-184C-B462-EC005C134167}"/>
              </a:ext>
            </a:extLst>
          </p:cNvPr>
          <p:cNvSpPr>
            <a:spLocks noGrp="1"/>
          </p:cNvSpPr>
          <p:nvPr>
            <p:ph type="body" idx="1"/>
          </p:nvPr>
        </p:nvSpPr>
        <p:spPr>
          <a:xfrm>
            <a:off x="653144" y="1277258"/>
            <a:ext cx="7319282" cy="880156"/>
          </a:xfrm>
        </p:spPr>
        <p:txBody>
          <a:bodyPr>
            <a:normAutofit/>
          </a:bodyPr>
          <a:lstStyle/>
          <a:p>
            <a:r>
              <a:rPr lang="en-US" sz="3600" dirty="0">
                <a:solidFill>
                  <a:schemeClr val="tx1"/>
                </a:solidFill>
              </a:rPr>
              <a:t>”I have to be a Straight A student”</a:t>
            </a:r>
          </a:p>
        </p:txBody>
      </p:sp>
      <p:pic>
        <p:nvPicPr>
          <p:cNvPr id="2052" name="Picture 4">
            <a:extLst>
              <a:ext uri="{FF2B5EF4-FFF2-40B4-BE49-F238E27FC236}">
                <a16:creationId xmlns:a16="http://schemas.microsoft.com/office/drawing/2014/main" id="{2928FFA4-0F35-9A47-A2F2-F9C152B103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0587" y="2157414"/>
            <a:ext cx="2909887" cy="193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16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08A309-282F-2B42-AEDD-6978939BEABA}"/>
              </a:ext>
            </a:extLst>
          </p:cNvPr>
          <p:cNvSpPr>
            <a:spLocks noGrp="1"/>
          </p:cNvSpPr>
          <p:nvPr>
            <p:ph type="subTitle" idx="1"/>
          </p:nvPr>
        </p:nvSpPr>
        <p:spPr>
          <a:xfrm>
            <a:off x="2924356" y="816086"/>
            <a:ext cx="5240752" cy="917823"/>
          </a:xfrm>
        </p:spPr>
        <p:txBody>
          <a:bodyPr>
            <a:normAutofit/>
          </a:bodyPr>
          <a:lstStyle/>
          <a:p>
            <a:r>
              <a:rPr lang="en-US" sz="2400" dirty="0"/>
              <a:t>What is a scholarship?</a:t>
            </a:r>
          </a:p>
          <a:p>
            <a:endParaRPr lang="en-US" sz="1100" dirty="0"/>
          </a:p>
        </p:txBody>
      </p:sp>
      <p:sp>
        <p:nvSpPr>
          <p:cNvPr id="2" name="TextBox 1">
            <a:extLst>
              <a:ext uri="{FF2B5EF4-FFF2-40B4-BE49-F238E27FC236}">
                <a16:creationId xmlns:a16="http://schemas.microsoft.com/office/drawing/2014/main" id="{255BBED8-487A-F142-949B-B0C0ACB72069}"/>
              </a:ext>
            </a:extLst>
          </p:cNvPr>
          <p:cNvSpPr txBox="1"/>
          <p:nvPr/>
        </p:nvSpPr>
        <p:spPr>
          <a:xfrm>
            <a:off x="3045124" y="1544128"/>
            <a:ext cx="5348378" cy="3070071"/>
          </a:xfrm>
          <a:prstGeom prst="rect">
            <a:avLst/>
          </a:prstGeom>
          <a:noFill/>
        </p:spPr>
        <p:txBody>
          <a:bodyPr wrap="square" rtlCol="0">
            <a:spAutoFit/>
          </a:bodyPr>
          <a:lstStyle/>
          <a:p>
            <a:pPr fontAlgn="base"/>
            <a:r>
              <a:rPr lang="en-CA" sz="2000" dirty="0"/>
              <a:t>A </a:t>
            </a:r>
            <a:r>
              <a:rPr lang="en-CA" sz="2000" b="1" dirty="0"/>
              <a:t>scholarship</a:t>
            </a:r>
            <a:r>
              <a:rPr lang="en-CA" sz="2000" dirty="0"/>
              <a:t> is a monetary award which is often based on a variety of criteria:</a:t>
            </a:r>
            <a:r>
              <a:rPr lang="en-US" sz="2000" dirty="0"/>
              <a:t>​</a:t>
            </a:r>
          </a:p>
          <a:p>
            <a:pPr fontAlgn="base"/>
            <a:endParaRPr lang="en-CA" sz="2000" dirty="0"/>
          </a:p>
          <a:p>
            <a:pPr fontAlgn="base"/>
            <a:r>
              <a:rPr lang="en-CA" sz="2000" dirty="0"/>
              <a:t>- Academics</a:t>
            </a:r>
            <a:r>
              <a:rPr lang="en-US" sz="2000" dirty="0"/>
              <a:t>​</a:t>
            </a:r>
          </a:p>
          <a:p>
            <a:pPr fontAlgn="base"/>
            <a:r>
              <a:rPr lang="en-CA" sz="2000" dirty="0"/>
              <a:t>-Volunteer work</a:t>
            </a:r>
            <a:r>
              <a:rPr lang="en-US" sz="2000" dirty="0"/>
              <a:t>​</a:t>
            </a:r>
          </a:p>
          <a:p>
            <a:pPr fontAlgn="base"/>
            <a:r>
              <a:rPr lang="en-CA" sz="2000" dirty="0"/>
              <a:t>-Extracurricular activities</a:t>
            </a:r>
            <a:r>
              <a:rPr lang="en-US" sz="2000" dirty="0"/>
              <a:t>​</a:t>
            </a:r>
          </a:p>
          <a:p>
            <a:pPr fontAlgn="base"/>
            <a:r>
              <a:rPr lang="en-CA" sz="2000" dirty="0"/>
              <a:t>-Sports</a:t>
            </a:r>
            <a:r>
              <a:rPr lang="en-US" sz="2000" dirty="0"/>
              <a:t>​</a:t>
            </a:r>
          </a:p>
          <a:p>
            <a:pPr fontAlgn="base"/>
            <a:r>
              <a:rPr lang="en-CA" sz="2000" dirty="0"/>
              <a:t>​</a:t>
            </a:r>
          </a:p>
          <a:p>
            <a:pPr fontAlgn="base"/>
            <a:r>
              <a:rPr lang="en-CA" sz="2000" dirty="0"/>
              <a:t>Financial need may or may not be a factor.</a:t>
            </a:r>
            <a:r>
              <a:rPr lang="en-US" sz="2000" dirty="0"/>
              <a:t>​</a:t>
            </a:r>
          </a:p>
          <a:p>
            <a:endParaRPr lang="en-US" dirty="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zAX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zSFsDOD+FAC0U0NkZ6CmiXLHC5X1/+tQBJRSBs89vUUtABRRQaACiikLexoAWimhgTjB/KnEgUAFFIDkd6WgAopCT6Uo6UAFFJn/OaWgAoozUckmzg4BJwuTjNAElFN3ckYz9DTqACiiigAooooAKKKKACiiigAooooAKKKKACiiigAooooAKKKKACiiigAooooAKKKM0AFFNbHBqO4ljhi8yaREA7lgo/M0AS02R1jQs7BUAyxJxgV5b43+M3h7QZns9JSbXNQGVKW5GyNv9onGR9K8a8WeMvFHi+Vl1jVPs9kTuGn2+VU/j1z+NAHsvjf4zeHdCa4sdHaTXtQUcRW4BiiP+2w5FeF+LPHPjDxRMJdR1ZrWMHKWllIUVB6bxgt+NZUUMNnA8aR+VA/RP4h9T3qpIAowpyB0NAEn9veIIW2weINTKAfda4YEH86evjLxfB/q/EeoJ9XLfzNZr9TVaam1qBvf8LF+IEX3fEtwVHTKDNIvxW+IcR/c+JZFf1aJW4/GuXmqnJRYDtj8avibD/wAzFv8A+3VKf/wvr4oRqD/bcDD0Nomf5V53N1qnN3osB6aP2ifigG2/2haH62qD+lO/4aP+Jy/8t7B/+2C/4V5LJ1qJ+lFgPYP+GmfiQvysLAkdf3S/4Uj/ALTfxI2/Kthn/rmv+FeNtUT9KQHsp/ac+Jf93T/+/S/4VDL+058UmzsOmKOx8tSfyxXjT0xj8uKAPXJ/2lPisynGpWkf/bqmB+OKzLv9oT4t3HTxHDH/ALtqn+FeXuoALN93BzViLTxJbfapm8qxC8PJw0p9FHXPpnigdjrr34zfFrUZTG3jKQJ/GqW6qR+Irm9W8V+OdX1W3ij8Sa7c3xcfZ4oJ3y7g8DaD61L4X8P+IvHfiGDw34R0lpFkA3sB+7jH96Rv8DX2x8CPgV4d+HcEOo3oGqeJCn728lAIjJHIQen60CO3+E8+u3Xw70WTxRaSWur/AGSNbqNvvBgOSa65M7ecUgFOFABRRRQAUUUUAFFFFABRRRQAUUUUAFFFFABRRRQAUUUUAFFFFABRRRQAgYEZpA2WI4x65pF6jK4PoOlcr4x+IHg/wojf21rVpBLyBAkgMpPsvU0AdZuHTvVLUtSsNNtTdX95b2kXPzTyCMH86+bvGX7St5deZZeDdFeMDgXd6NrfUIRz+dePa94h8QeJ783PiDWLm+Z+HQk+TGPZM4zQB9J+Mf2gvDlqZrPwxFJqt0hKtKVKRI34j5x9DXi3irxp4p8YmRde1MtbH7tpb5SHHoV71yUUKw4hRlMYHykDH6Vo2o4oAvWcMUccccUaxooGEXhR9BWgSxXk5B9etUoOoq7/AACrsBWlVe+5vTJqpOrKRkfeIxjnNXJetcVPd+JvFfidvDPg6zKokgW61BhmO3OeST0WlOahFsLNs3p1ZOo+ueKqOyyAlCGx1xWT8d/Den+C9D077H4hvJ9baULcs852SDByypnAAPGRXD2niC/tYYHjlLSN1JPEnsKxoVPa03I0nTsj0OXpVSSpbeaS4soZ5Y/KkkQMyf3T6VFJWqMypNVOXvVyaqcvemBUk61E/SpZOtRP0oAjbpUTAnpUrdKhdDINobb3zUgRHa2Qjbm9KhVWaTZtO/0HQfU1bt7O5u5glpH8o+82K27bRZi62lnbz3V3MceVEu5mPqB3NA0c3cXENmjPKqO6j7kg+X6mvRfg38GfGHxWv4tW1Qy2Hh9ML9tmUq7AfwxoeQvoeRXsXwZ/ZvgU2mv+PVW4ZT5kOmdQPQue5/2SK+mbaGK3gjt7eGK3t4lCxwooUYHQYHQUAYnw48C+G/AnhyLRvDdilrCOZZABvnb+8x7mun25ILYJB49qEG1QKdQIKKKKACiiigAooooAKKKKACiiigAooooAKKKKACiiigAoopGOBQAE0wN85TYwAHDdjXmHxM+OvgDwJczWOpai1xqUa5+yQqSxPpnGBXz34x/at8U6srw+FdGj0O0YYEt0wklHupU4FAH2Jq2qabptubrU76GzRASTI4HH0rxnxt+034F0gy23h+WTxBeRnDNCP3UZ/wBonB/KvjvXvEOu+J7xrrxF4g1HVXJzi5k4X6YxxVZFHliNVGwdACKBnrHjb4+fELxUXiS7i0eyfI8mx5LD/eYZ/WvOEEk1w1zcyzzzOclp3Ln9apgsyqkbBFB5B6Gr8XlkjYMccgUCNG1J9TV6361QtjgVft+opoDRgrQt+lZ9v1FaEHDBfWmBo2rAKJJPmLHaCOorQt7a4u5Rb28GZG+UIuS7D+QqDw/Z3OoajFY2sO6aY7Vfso7n2rsfFGveH/hbojhmS61BxjCn97KSPun/AGfbrWNavCKtH4jSnDn1ZnHw7pek2k174mvBbxwEmWCNv9UMdWJ/pmuOvvigt1HLpnw20OOK2+5NeOu2Jj/e3dT+Nco0OveP7s6r4mke10mPC2unREhY1zxj+tdNBa21nEsFtCsUCgL5ajANcqw0qj5qpbr8vunD6t4Lu9bvPt+u6xJczn16KPRfar+meFdH0tVMEW6RejSHIFdJNgnCjyx2C9KqSg5+bDj0au9RhCNjKUuYqTZ74J9ulVJKtzd8AD2FVJKCSpNVOXvVyaqk20DG4bj0XFMCnJ1qJ+lTPjPzHB/OiO3ZxulYQRf89H6GgCru2thVOT29a3dC8J3Go3CTSsIoiD8hPJrLW+t7W4WC1j+0yNwrgZ3t6KvWvoj4JfB/XPEUMGr+KEl0zTz8y27f62UdvoPUGpA5Pwh8P9S8RXMel6LZkhSPOnYYjQe565r6U+F3wu0DwTEkywC81Zl/f3LjOW9QO34V22jaXY6NYxWOnW0UFvGuAqirbZJ4bFFrha47A3ZPU0EKetHzY6Zo3L0PWjRBquo4DijFNLfLnH4UiSK33c/iMUXFcfTGbnFPJ+XNVVk8yc7eR60XGTqpzmn0dqjlmjjHzNQBJQBg9eKwda1UW4DI+Ae2aTwxryajLJbtkOncnrQB0FFFFABRRRQAUUUUAFFFFABRRRQAU1+BuxkjpTqKAPlD9on9nbxL4n8b3HijwWLKQ3SqZraeQR7mA5+c14Jr/wAJ/iVoAaHV/Cd4sa9Gs1M4/wDHRX6VUjKrDDKCPQigD8oLu4u9Nl+z6jZyW0g7XSeWfwBqxa6nauOcf9szmv091jwp4Z1ZCuo+HtKuye8tqhP4HGa878Sfs8/CrWtxm8PiykJ+9BKyD8gaB3Phi2uoJCAK1LYL1U19G63+x5oMhaXw94v1DT16pA0CyLn/AHic1kJ+zj4y0ZA0N3YakB2yQ2Py60CPGYMYq/b9RXpuvfDjxXZWJZvCt0zL1aOIYrzbV473SWZLyymgb7vlshBB+tNXuDZdg+8taEXEgNcdp/ihRIvmWq7sn5lYk49MGus8A6hp+u6myGOdWtUM825fl+UZA/HFTXmqS1LhHm6ndprFl4G8KzTF0Or3cfnNI3SCLHBPpwRx3ryXQLS48ceIZPFmuySS2rE/ZY3OfMION36Gjxnqlv4j1aDRor5LhL2YteS7sCFFPCfTB/Su8sbO3is4bW2VVitlCRiPGCPWsMNQX8Se5pWko6IaNucLhUIx5Y/hqlNjnHIq5NGyn54mx61Sk28iNSmP7/SuttyWplpa5VfqarTVadnGfmB+gqmzOz4OQPpUWiSVZu9VJatTttkKuhPPBFVpFm35RVPuOT+VO47FOaqwjNwxWOJmdTjagyT7mreoS2enKJdVuFtmP3Y8/vJPovTFc5qfiS9n3R6bH9hs+hkjG4sPcnkUXCxfuprHS323Li4nIyEjOQh9G/wrG1PVZrnm4TMf8Eaj5R/wHtWYzFlZ1IZSeXU5yfcmoixzncc/Wi4WPq/9irwz4E1zT7vXLiyW78QWE/lsk/zLGuAQ6g9eTjNfVy7vM+Y8Y4Ffml8FviBffDbx3Br9mHmt5MQ3truOJYu/5dfwr9E/DPiPRvEWg2WsaXepNaXcYkgfPYj7p96QjcNVLu7tLdttxdQxN2DyAfpXhn7Qfxsl8I3TeG/DluZtVniIkuicrb56EDoa+XdR1nxBfXlxdXWtX9zLcSiRpPtDAZxjgZwPwpOSSu2ddHCe0+I+7fEnxD8P+HyVvZp2fsViOz/vrpXB3n7R/g+3uzC8F23ONyITXkHwv8Dv468O6pZXmuXUd9bgSW4kmZt3PTk+1c7f+Fri0vGsZlWVogygheWYdV+tcdWvaPMj6PL8kw9Wo6c3Zn1J4L+NHgbxNffYrfUpLW6/uXUflj8GPWvR4yjR+Yj7weh3ZH4V8EyabBbGOSTIydnHDBuuQfbpX1j8C9RutV+HtiszuVgJhRyxJcAdc96VDFKrpY5s7yJ4Gj7ZO67HdTSSzTi3tz+6/jcdvar0MaQqFXoKijSOFMZAqhf6gIQ2WGMetdqR8ze1kXLu8WPIPSuZ1zWo4s/NWPrXiAbmjjJZj05rNsNLudTuBKxcjPQnimxrUZcXF3ql5mFj5XAFdX4Q0OSyu47pmPJ5rS0PQ4rW3DFVyeox0rcG2GNBxt7GgCeimvyoIpw6UAFFFFABRRRQAUUUUAFFFFABRRRQAUUUUABHIPpTSHLfw7f1p1FADFQqSdxOfWlVAucd+pp1FADApA2jBHvWfqGm6ddQH7ZYwXQGTh41ya06ibhj6YP50a9A06nxB8V/A9z4u/aFvtB8Ni30rTbaMC8lIwkWT2x35Fer+FvhV4O8HaZcaLNqV5eXF7FtnmUrgKfTj614lr3jj7L8S9fuJJGij1Sc4kHQODjB/Ku38G33jG+jBl0Ob7M5wJ5ZghfHTGe1fOZo68tj0cLCmzI+K3wO0nStNvdY8JarLPLbxCSW3mI/eqB91Md/rXgtvqLKSsNzNHOp+Zd5+X2r6y+IWn61pnw01XWlto93llC7XC4jBByc+1fH8kbxuwZcNnkhshs85ruyqdedO1cxxUKaZ01n4v8AEdqu2LU2VR+Nadv8RNWGFv8ATLO7QfxNuDN78GuE+apEkkXq24elerfS3Q5ko20PSofiFoTgLc6LdQ+vkMP6mrieKvBN4uGv7mwb1mGf5CvLhdxMNslr5g+uKl8zTJl2mN4j7HNA7Hpt1qHhSK3+0f8ACQw3EYGfKiRg7/mMVyOo+NLmeRrXw3ZPZx95ZBmUj+WKw4rPS1UyTagxA5Ee05qGbURjybFTEmeHcYJ9qBDpLWKS4Nzdz+dcscuuSd31z/SidmUlYwsUfdU6frU1vb7IvNkQmZupqCYbcjrigCm+0vuOQw4GOmKQ0rfeNJQAqAbG7AnDH+IfT2r6S/Zf8QXtvod5pIkZ4F2zIhPyqW9Pbivmw8hlHcY/Gvoj9newkt/tsvzYFrCpweeM5qnJNWHJc1maPxo8Ord6mdamDtBMAJZ4hloWA7e31rgf+EeESiRpgwfDK4IKsPw6fjX0YqrIrpIirFIu3KjAYejCvM/HngbSNOsJ77TtW/sVQSxt5fmjlPsnBP1rjr0pSjofQ5RmtKjNKUeaxieFvF3/AAjerQ3mNsSYWXb3HrW18QfEem2Hi3S/Eyt5mnXqhh5fQsMZ49ea8OvNauxfGG9TZAMqsingj3FWZJpLqztYTqu6GAsscfUgN1IH4VEMPanqevVzBYnG+0iuV2Ou8S66PFXiaztNJtZLZCxt7aIjLMWbcScd+v4V9rfDnRbbwn4G03R434ghC7m6seua+XPgnF8OPBfiCy17VdQ1PUL0Rkq08DmOCTPDDjjivavGvxa8J6NpqXsmpJcmfmOOA+aWXtkL93n1rTD06cTyM1q4nFRVOx3utavFEpBlCnt71xuoahfXsxt7cOfU9hXg3iT40atrd8bfSbMwQk/KyjzHP4DkUumax49eJp4pdStEcczTzbFH0BqpV4RehzUsmxM4JyPo7QPDbSFZbzGfUg12Wm6dHZgKFHA59q+Mh49+Iul3TMviyW7WM5CyEkfTrXtPwt+NZ1PSWTxBZSJqEQ2qYhkT/lU08UpOwYrIq+Gj7Sx7iXQRszHYmOWPTFc1da0L/V7e2syTCknzN2Ncpc61rWuSeZMDBbv9yBDzj3rrfCWiyRItxcxhO6L3H1rpvc8VnUQHMS/SnikUbQBSigQUUUUAFFFFABRRRQAUUUUAFFFFABRSBsnoaXNABRRUUtxDCP3sip9TQA/kdXpCwwdpzWHqPiWzgQ+UQ5FcvqfjK6mUxwqqe4700B3kt1bQRlppgP8AgVcb8QvH9j4e8OajqKMri2gJBz3xXJX2pahcqfOdgD3zXl37QM0sPws1ZoWaTeAj47ZFNLXQD588WMrafMZWUSSzNIrN0zncMmve/hb8UNJs/hdpeqapPNqEqOtpdxxL5jwucBAE9CTjdXzrrl39otbXHOIwS/GK9R+G3hm6s/hO+s3lvtm1G9VrcyLtCwqwKtj3ycVwZhJUo3OrDxbO7+PPxW0268EXPhOXQbuDUtQTdaeQS8LgDHz9h1GRzXzprunrZWVqxQRuwGED5IGOc/jXt/xo8LvP4KfV13i405YrlSB0Xblh9DXkXie6t9U8K6fqiJsndwh+mDSy/FKrTFiaNpo5Wig00MCT2+tdyWhk3ZjqQcHjilCsV3KrNzgAA1o6foeqXnK2rwp/fk4FAXMx1YMGKh89MdRWrp9pnE8i5GOAwzg1sWuhxaeNzESS/wAWemfamXDMW5CgegoMyjOzepqhN1NXp+tUZvvHNA0VG+8aSgspyQQQOtJI6xgGQ7Q3T3oGS2y7riMSIzDduGzv6D86+svhHpDaX4QtxdeYl3enzmWNdzYbov4eleKfBb4ealrl/wD8JJrNrcWHhrTmEz3LxnbO/ZAOvp2rt/iD8SNUlMljo2nXel6YrGMytERJn1H+ye3es6k+VHXgsMsTUSbPXp54nm+w2lyolxtAboj/AO0f515F8XdHm0K/+1a3q8Wo3kx4RJ8uPTbF0H4VyGieJ7i1uRetNJLcQ/6jLHaX7M/epbK5uLzWhKzHVLudtzeZyAfb0rzpV5Sdj7LDZXSoS5m1bqcdrFlqLQzSyQi3tnHLSL84/DtWXoWqWNjOIb61ffECokxgHP3T/nrX0f4c8ErfXKXWqMHZeduPkj9j61peL/Cui20MUlzpsRhIwz+WANvf8a7FUaieNUr4f66oYY8Lsdejl05mhvEeUKTGJH4UZ6Ff4vxr1b9n74U6f4ytJNe8QKk0RbbBBbzlHHf51H3fpXk3iOCysdQ/0SGJEWQkJjqPb8K7Xwh4v1DwlCmqeGJiEYDejElf90ioU2ericJVxdNtys0fS178D/h8+nEvZPZOnzCeC7aPYR6kda+ffFsmqLqc+gSaw93p1qxjWZTwwJ4574Het+7+Os/ibyrPxFCbK3Xh0tidjn1yea831jWLe4vJ5ImL7nLKM4yB939K58ZNumrIvhmGIhiX7d+5b8T0Dwjo9nreiXUFylmtxAmYjvwevUiun8DaZpllLaW9mgMssq4fdnGT2rxSLXn03R5zDg3V4djYY/Iv+RXonwMN94g8aeH7OxybezVpr58nEYx8uT6kiufCRlfU9rMq9KNGrrufU+i+HYbLa8rK7gk5xW+Ogx0poUHk07GMY6V7a2PydC0UUUwCiiigAooooAKKKKACiiigApCeRxTCSQQM8dK5XVdfvUuHt1UR7Tg+p+lAPQ6eZ44+XmCfU1lXfiCyhU+TMZG9CK5G4nmmYs08uf8AabIqpIxPBw34UpOwWfRG7e+KrxxtVY4l9QeTXPX2qXE7kqzsffpTRC2crCr56gioyLdX2y3K25/uk7q5auNo0viZpGjOXQqStn1J71X7n92a0XuLKDmRo2Hu22mDxBpsJzHaNMw7bOPzry62e0I/CbxwdR9Ckmn3c5zbwysfccVkfEf4ea/4l8HXmlwwQQyzx/JI7BiD9Aa6Gfxtqzjy7PSlt1HRs1Rk1jxnfMfszQQk/wAbRbT+dcUs9b+GJvDL5dWeYeB/2Z9N0Vk1Xxxq1vfJGwfyIwY4Fx/fVuWP0roPF11J4k1LT/D2jwKbC1nTLINsYTIwoHYDHSujm8L6zq0ynVtaLE9Q8+9MfTtXReH9E0fTJ4oLKMtbxYmkmbrK/YZ9iK8+pj6uInaTsddOiqW5R8baRbP4I8UmZVNsukNFISOgVME18HpdBtLS0VsosrMn0yRX2t+074z0/wAOfCLUNLWUJqOvK9siZw2HyC3+6O5r4fii8lSjY3rhTjoeOor6XJ6DhC7Z5uIm5yuPau++Fej6TqlrNLf6dHdFGI+YYrgM1618K4fI8PglXzI5b0yK9c5W7s6CbStPssLZ2NrCMfdC8isfU9zZXG4f3RwK6C9Y7lOxVGCM7q5/UyxJ2so/GgRgXo2grjGO3pWJcfeNbN+QoYscevOSaxZbjDf6tQpOBu+9mgClP1rPuj5at0jU8tzgH65712fh3wT4l8R3Y+x2sdpan795ft9nhUeoLcGvaPh78Mfg34fnivPGnjHT/EWooQ32aCVTbxn0IBIagDwn4efDTxh8QruNfD2iSi2zte+lXZGg+hxu/CvrH4T/ALMHhPwxLDqHih/+Ei1FMMvmj9zGfZetel+HPHvw2WGLTtJ1zR7ONRtSBZEjUewFdhbyW80KyW0qzRsOHjO4H8RQO5FBbx28CwWtuscKrhAoAVB/dxXK+KPCaaqJrrULyJ4o4yVhEfyIMc8V2E9wsSnAyR1Fc3rmsQR2tysnHmRlSB3JHelKKaKhVlTlzRZ8C3Ftd6t4kvLa1szLci9lSPyxwI1cjOPyr2bwN4Tt9HgjhjC3N9IB5sg6qfatr4W+BH0ez1Od1VtT1G7mbziOYkLkqqnsCMV6L8MPDDtG15cW4jaQlUyORg9f0rFUIp3O2vmNWrFRuJo3h+4MEUW3K8F8dT9ayv2ibeHRPhVJdSuFJmRE/HNex2VlbWNu00jiPaPndjwMV4f8f7mz8aX9ho6yltIs5BM/lniaUfdX3HWt2otWscVObp1eeJ8zz+HtW1jw7qWstHssoYt6n+Jm46VyGhXXibS7UXlvIrxON+3P3RnB/HFfV+h6Xpd3btZ3kyWtp5bAQhcAcYxivCNCsYdO1S801lS5s0kMfzJnIz1/Wsa0oUo3aPosr9tjKjjFl/4feDvEXxCjvLjw/eW8moQBWktJyBIUbO3DHA7HNUvFPw6+I2hXQi1Dw1dQRg48+H96rZ9AuSK6nwreDwT4ntdbs3KG3blUOBcQn+FvUgfzr7N8La3beINBttXsHWa2uIwy4PRu6/geKzoyp1lex05tDF5bJRUtGfFHgr4IePPE06xx6e+l2jkb7u8PQdyF4NfXHwt+H2jeA9CXTNLiaZ2UNNcykEyN6euK7bGXUdSOTmnlRxwOPauhQitkfOVsbWqq0mEYIQZ606kFLVHIFFFFABRRRQAUUUUAFFFFABRRRQAgGBxWbf6Pa3snmTLtf1WtI01u3JA9aHsHU8q8aarp2gXn2WO2v7uX+7HGCP51zo17xFdx40vwXrbFvuySQAJ+ea9i1W+tNPjaW/EY/uHaCxrz3xF4k1LUJls9PVUSXjyV4dx6k9AK+fx+NhT0kduHg3sjhryXxx9qxqlzp1pb55jikJlB9CMdavx2ssIWSeTylf7pmP71/oOlbCQW2mb2zHNfY+ck5jh+meSay54Jr3fJIxKnqT3+lfKYmvKtL3WezRVlqikhDyFYY2Rs8F/myfxqzLBc2abr1iu4ZCKvI+vpXW+FLXT7ONbqZBJcv/qFP8CjrmovFN9Y3kEkdrBvIY7nx1+ntWH1aNrplLEXdkjkFvZEYeWq89DuJpw1aZT1Z8HBwfun0qT7MFhXy4iZD0FRwmxk1qLSmaRrnyzJLFEOY4+5Zug5I461MKVeTfJ0LlUWnMTHVlXDyKzKDggetLqPiy20fTnvL+by7eMH5FHOewHqx6YqW9s2t7KI7FaSYb4kVSFRc479+tcpBoF34m8TzXMcPm6TpTlIlfpNP/ET9OCK9DLcNPFVuWRhiqtOMTxj4q2fjHxZ4lbxF4h0u8fTmjCafFAu4xRY6sOxPBNeevpsM0729peQCSLrDISJFHvxX2RNp97bbxLZtER825MEYrA1LR9PvM/atMimRucSRYOfXiv0DD0fZ07Hzsp3Z8oy6Hqo/wBXaSTj1j5roND8VeJNItYrSTTf3cRwARzivabv4eeFJpTJ/Y4ib1WQ/wCNQN4B0BeES5UDoNwwK0WxJ5efH95P8kmkqCBnhjmqlx4uumG59IaMerV6u/gXRsqCpZc8h/8A61S2/g3wra+ZcSaWjhBklzx/OgDxD+17zV70W9naRhieWBJx+ddTpSJprApDbyaiBzJLyAvfAPGa19Yniu71o9Ngt4IIztURrgkCqlrp7SuW2jdnGG9aAC+1G7vVC3+osEXoCxRT7bRxVa3tY7iZY7e3LTP9yOOIFmruvh38P9U8T3LtbBo9IiP+lXLkAKfYmvb/AAba+BvCZNvpk0V3dR/LJIyguW9c4xQB474P+BniPXJoru7hh02FhnNx8koHqAK+ivhH8PP+EHhdRr17qQdSNkzcKfbmtXStb0+7cfvjz2f7w/LiumjVE2NGcqaAOX8Z3txpMAddz7zwR/WuSggvtVlBm+6TnHrXpviHT49RsDEygkEEVHYaRBAItoAZBzQBkaH4eEcW6RAC/BHoPWuiVLezibAWOGNdxboFqWZ0iR5JWCxoMk+leNfEjxhNrlxJo+nO0enRth5U6yn0+lAEXxM8cT61K2m6MxGnqcSP0aQ+3tXDXNlqFvGJmt5o1YYDEfKnuK73wF4PlvJxcXMQjY/wHoo9T716tHoWnrpZsZ4UmjK4O4UAfNULxBkd5lKngn+99K8w1Ivp/iHUkuI0RRL5kRA++K+nvEHwpjDyXXh+68vd8wikHGfQV498RPhxq03lyT2ctrdxZCyx8hqwxNJzgevkmZPA4lVJbHA+Gbix13xSNKvmYx3cTlNnPlOBxivYf2ddW1rwZ4kuPBurv5mi3LltNuFyVV88qxPQkk8V474N8OeKtD+Iuh3D6NPKqX8W+QYx5ZYbs/hX3BdaHpF5IrPZxhziRWAxtbsfrWODoOmrs9LPc1+tys/U1Vdd6Lux/U+lTVXiiEXlLy+OMn+dWDxXafLPcUUUCigAooooAKKKKACiiigAooooAKKKKAI43Zi2QRg1keI9WhsI9g/e3LYEMY5yx6fhWweeB1rz/wAW3S6bqN7d3PDMgS3Y/wAPXcfr0rhxtSpGD5Ua0knLUx/EdzczS7bqQyXa8uAcqp7BaoIV0qyIUh7yXlyf5VlLrdnHEVe6R0BJDufmz60n9o2l0yW0VwJAfmMo7+1fC1vbzm3JHtwUUlYnjt2u5PMYAFhuIP8ACfSrTbY0+zgYPqKRzukVcMrEBsAdSao3Opbb0WNlbzXl3nBESbsH3rmalfY6Glbc1N5SLy0YYl+UkdW9qq6ncHTZkhaJ7idwEhtIuHfPqewHWtBZzpNoI5LeG51WXpGGysf4+tUtOtLi91qHT7CXfq10p+1XZGTZxnOePU8j8a6cNQ9tUVM5qk1BEdtBq2paidA0YRTagQPtl4B+5skP8Kno0nXkHgivQNP8HaX4f8L3djaxNPcSxk3Ny4zLO3ue9bXhfw/p2gaSum6fGVjUkvITl5GPViepNairwIyS2O5r7SnlsaNFxjueRUruUtzzLxF5d54Ygv7UhPKVlKkfMDgiui+HWlWcPgbTIntY3eaFZZzjlpCOWPvXPeKbK70u8mWOGWS0lbLGNdwX3I7CqeheP7bS4/sctzavEp4G/BUV5OBVTC1m3E3qrnielto+mspRbNVzwSoxmqNz4T0+bllx2554o8O+K9I1xW+w3SuyDlM8n6etb6YYDr+NfTU6zkjgscJe/DnTZXLIqKfUCsS/+GXDGOOTr1EoOfwr1gAUYrQDwa7+HN/GSY3kH+8hNcR8Q9BudD0lFnYk3b+WOMdOa+r3BI7Y7968l/aJ0xbrS9NkKgqtwcbR0O3vQB832+jqGG1AAOnHQVpwaXDH++uZvIt4/nmcDJCDrj3rqrXRxwoQ/Wrt74ba80y4gVTvaM7cDPPv7UGetzz3X/H2p31sum6fH/YuiRnaLOA48/8A2nx94n1/CrPg7UL7UL1LTT7K5ldsHEaFmB9CR0FcNeQ3FteyW80MkTKxRgRllHtnqK1dF8Ua54fjC6RerZqW3FgoLN/wLrigtH0RYBvC9tHda7eJcXZG6Ozg52N2DEda9P8Ah/qz654attQmQxSyM3yjoMEgCvl6fxdqeqLZlVSfUrnCK23aCx6cV9OfC/R5PD3gyx0e6mMtxGrSyF+oLHcfyzQM6S4lCTIvzFm6AdPxpsl5bwh/NmRdoJds4AFcb4o8TRJcbobgJGn3mz+grzvXdfvfEE/2SzkeKJj83OCcetAG/wCPvGVzqsraZozstrnbJLnlqh8FeGGuXiXZtWPoCKPCXhzzmjSFfM5y+7jFesaVpsNjCgiwWxyfWgB+l2UNnbiJEVTjnA61c2rnoKNo3bu9LQAYqC5gtpISk0KPH3Urmp6D0oAyG0DSnmFwlqkbjuq4NaEMKRxCNcso7t1qftSKu0YoG23uIM5FOoooEFFFFABRRR3oADSc0GkDZGeaLCuDHtzxzxTdx43MFz0FIzquWb5flzk1594w+Idrba3b+F9DAvdau2Coy8pDn+Mn0FZVK0aWj6lwg5s9DOcg7jkdu1OWs3QYLuGxVL66M855dsYGfatGPODkd+OauLdtQkrOw6iiiqJGBdqnbyaimt4LiMrNAj5HIZQasAAdKMCk1fcNTFl8O6NIuH0+Hn/YFVLvwf4bvWH2jSITgdQSuPyNdLik2rxx06VjLDUpLWJp7Wfc8f8A7Aur7xHcaTo8D21jbth55M9PRTW/rFi3hvTRZ6LpNzNPIuZLuJVLA/jXf7FXO1QMnJpAgByFANcn9m0r7FvETfU8MmkWK5zqSXEL7CwO3knPrXovwz0j7Joqak0arc3586ct94Z6L+ldTcWdtcQmGe3jkjPVWHFSwRRxIEjQIo6AdKMNltOjr1HVruYi7cbR2NOVQoIBp21ck45NAVVGAMV6WtjnIXVCPmUMO4xnNVG0fSZG3Np9sSev7oVpAAdqMCplCMt0VzMw/wDhHtHbUIrqOyWKeA5V4vlH0NbKgBywU5PU0+jAznHNOMUtiQooopgJJ9w1jeLdGj1nSJrWRctjdH7GtqggHFAHjVt4fmhYRPF9zjOK1rfR0VcKg3EY+nvXoF3ZW8suNoU4ycDrXPwa3pVndyRywtHLGfvEdRQCR598SvB/hOWwbU9Y02Np9myGSIkFj7ivHE8I2UU6C0tJZpS2EQDcAK9m8e65pOsXcbyJduIlO1M7Fzn3FYVt4pk0+V/7FsbOyboZCMyN+PQ0DN34W/Da30Jx4g8QG3a5277dGPCD1x61ueMviBaqH07R28yVhtluOwHpXml9qmsatN+/u7mc5ztzxU+naHc3L/PF5cR+8B1NAhhm1HWJNsZCgnDJ2A9frXZeFdACIlrGRIT/AB45P1qbw7oxeRbKyg2AHlwOvufevTND0iDTYs7Vadh879zQAaFpcOmW6ooBlYfM1aagKMDpRtXGMcUtABRRRQAUUUUAFFFJ/FQAtFNoU0AxXKhfmIApIyhHyEEVyHxg1saF4B1K7W4aG4kiMNs6feErA7SPxryv4HfE3UP7Qi8P+JryS4Mo/dXcrZYt6E1w1sfTo1VTl1OujhJ1abqLofQtJ3qMsQC3X0p0ZJQE9cV2vocidxxqnqd9a6bp8t5dzLFbxLlpCegq0cnPNeE/tNa9qVmlloFvEy6fdpumKOAX54UD6gVz4ms6dJyS2NsNSVSaVyh8T/ixdavK2geDTIol/cyXOMl2bjYv+PvXoHwh+Hmm+FdNgurhGuNYnjDzTyncy55Kg+3Sud+BPw3j0yCDxRq4b7dMhNvCf+WaMO/uR1r1jUdQstKgE17cxWsO4IjOcDcegrz8JCVR+1r/ACOvEzgv3dNbF4bV4HWnJ0qtZXNveWq3NpOk8R5V0bINWY+h7816611PPfmOopDRVCuLRRRQAUUUUAFFFFABRRRQAUUUUAFFFFABRRRQAUUUUAFFFFAEbD5t20bh/KuU8X6HPPJ9ttFV2z8y7c/jXXYpG+UZoA8gu7LdLsurdWI42yR/LVJtHsDKWawhY54C4AX6V7HLY2c53SQK5+lRrpGnKd32VB9aAPKYdP2sPs8Kh+wRctj0re0rQb+7YZhe3j7tINp/Ku8ENrGw8q3i3Z42rzViTbt+fpQBR0fTYdOt1WH52I+ZiPvH1q9g+YCSD7elIjIx/dup29QDmnfKz57igB1FFFABRRRQAUUUUAFNB+cjB4p1RyMq7mY4AHJPSgLXHZ5xzSZ2+tUbXVNPupGhtr2GVwcFVfJq5JIqq5fCqBkk+lZRqXi5DlB3Pn79qjUpJNa0bS4brEcaO88Wf4jjYce3NeXeC7GbUfGOlWcSyFnnAOwZI75q78T9cfXfG+p3plXCStbxD/ZQ4BqX4d+JLTwfPcawbJrvUTGYbcdgTzmvi6+I9rinKpsmfV0KPJhUlu0fXsbxpCvzDAAFOSRWIwcg9COlfG/ibxp4k8RPHPeatIfLy0axuYkGev3cZ4r0r9l3UNZutW1C3kvprjT0jVnSVixVjnGCecV7uHzVVaqpR2PGq5dKlTdRnvN/eW9lZz3Vw5WKFCzkc4FcxZXngnxrd+XF9g1O4sjvUFVZox6j8ayP2hNa/sr4e3cEb7JL4i2BH3vmGc/pXzt4A8RXHg/xVa6naIDbl1inVTy6nsfxOa0xuZU6NeNOWwsJgZ1KUqkeh9lIAh2qBhRx7e1fP/7TviOK61GDwmFk2W5W4uMHbkkZUA/QmvexdwPpv24yDyfL80t6LjJNfHfxG1v/AISXxjqmrAgI0oiiPqiZUH8qzzmsoUEolZbRc6p2HwV+JVr4NsbrTdV+13Fm58yBUBkMZ/u/TvXs3gj4peFvFE5s7W5e2u1ALRTrsyT2BPWvlvSdJvNavTp+k2UtxcBc+TH1b3zV3xD4W1/wrJZXGqQGxmkw0JVjuVhzg15ODzLE0qd5/CelisBh5u0X759oFgBk0VwfwZ8WHxX4RimupFN7ATFcLnkkcbvxor6mjiFOCkfO1KLhJxZ31FFFdJmFFFFABSZpCfWmmRRjqcnsKNFqw1Yu7knJxj8KRW3KGyQPfvXmPxM+LOn+G4Xs9L2alqnICIfkT3J6fhXlPh/4xeKbPXzeajdJeWkvEsG3AUei+hrzK2a0acuW53UsurVI8yR9S5b1496fXP8Ag3xJpvijRI9U0yUmNuGjb70Z7git9egr0Kc41IqUTilGUZOLQtFFFWIQ5qN2KlSW2jP50/I/XFc18Stei8O+Eb3UmYBkjKxg/wATHjGO9ZVJqjByY4Qc5pI3Yb21uGcQ3UUhT7yxyBiv1xVleg78d6+KvBXibU/COvx6tY3DAls3UTZImVjyW9SByPevsHwzrdjr2iW+q2EwkgmXIPcHuPrXHg8fHEScV0OrE4SVBJvqalBo4NKa9E5EJ+NJ+NJnnFLipi1IdkHFJjnNG4YyKA3andbC5kgfgV5p8ePGK+H/AA4LC3laO+vAdhU/Mi92r0pnUZ3HAHJJ7V8hfFzXZtf+I17Lu3x258qNAeFUdf1FeXmuI9hQ0ep3Zdh/a1k3sdf+z9441b/hMY9B1S9nu4r9SsG85EZUFj+gr6OLY4zjPevmT9mOxjvPGNxdSx5+xR7onx3PB/Svpdm+bIB7HkdqnJq06mG5qpWbxjTr2gh5Mmdq9B1z1NNZmAC7iCT+P4V4b8Xfi1NFey6P4TukWSFttzdEdD3C+tcZ4d+LfibTVvra/vDdrcpmF3Ul4n9fpjtV1c2oU58rFDLakoqfc+pTu8wEucdgO9K00akbpVXPTJxmvAPgh8SdfvvFNt4a1ecahFeh2Sfo8bKMnnuD6dqtftMeJJbe+07RNPuJ4buJTK8kb7dvTGfWl/a1F4f6x8hf2dONZUX1PdlZmXPAPeqOpa1pmmRtLfX9vCqjJ3SAH8utfNf/AAuLxZ/wjkWmrJEk0KbZLxhkt6fQ1wkp1TxNrccUxl1PUZHAjV5NzZ9vQe9ceIzyEEo0Fds6oZRKzlVdkj6g1H4ueC7N0V9YWTcc5jRsBffivMPih8YZNajfT/DMl3Ywq3725yMTqeyjqPxq5bfB2PR/Cd/rmvSGXULe0kmS1Vv3SsFJCv2evGdNgudRuobezt1knu2CRQBtvzHsD2Fc+OxeLSUZaXOjC4Wh/EjrY0/Bo8Qt4ribw3HdjVGmDDY2T75J+UZGetfQ/wAXvHE3hvwRHHNGIdY1CHy0iPIUkfP09Aa6P4d+EdL8I6FFZ2UR85lHnTEZd26nJrwz9pLVZb74gRafFMjW1nbqwAHPmHO4Z+mK0lTq4LCOUnqzJyji8SlGOiPMiGmALsrj7zv0Oe4rd8BeF7rxbrsOlaezRw9biZv+WUXfPvn+dZFtaNfXsNnFuEk0ixoM5O49K+ldA0HT/hj8Mb68LGW8MBlublo8l2PABHXABA/CvGy/DSxknUlsj08dW9jBQjuzxH4pjS7TxOui6VCi22mRC33ryWI6nPrzXsH7Muk/ZvBtxq7riS8uCi5XDbVPGfzr56s4ptW1SGHndc3ARipwx3HHX15619k6NZ2/hzwra2TK6W9lbKpx8zYUckkdTXoZTSU68qttEcWaSdOlCjfVngP7SWsNfeN4dLSYGK0j2mMf3mwdxrjPhzoza5450yxkt3mi8zdKmPlVRyCfxFUfF+qXOueI9T1W4w0jTso2rg7VOFJ/ACvoD9nXwsdN8MjXrjm61AeYoYcovTH6VjGDxuN5raLU3qSWEwiV9WdN8Wb46P8ADfUmtjHD+5+z4PTDDbgfnXyKm2C2XcNwRME9q+hP2ptSuLfw7pOmqnmRXsr+b2+6AQa8N8MS6Rba3ZXGs+YbGCQSOFUt07be9aZzOM66pt6IWUJwoyqJas98+B+g2Xg3wbc+ItX2xPP++aWRcMkePuj2rx74leL7jxr4pk1JWaLT4lKWsb9QBnn6mui+MHj641iG38O2OoRT2VugNzLHHsWUnlVHPICkZ9xXnmjadf6zqX2DS7U3V4xwsecA+59KwxldTUcNRXulYSk4OWIrfEerfsrxXEviDWbpGAiWONZlB4Bwdv8AWivVfhR4NtvBfhmK38nF7cKsl6wO758fdz3AJNFfRYXByVJanh4moqlRyR3NFFFeqcQUlLTQDt5PNHUGNkYDAPevDfjR8UzbCTQfDF4oulYrdzjkRgfwj3P6V1fx88XyeGvCyW9nM0N7qBaKF1xlQB836Gvl0bjMzSMZC53Mx6lvU185nOYOm/Zw3PYy3Be096QEStO8z7gHyWZjkknqaYVRI1UKSN2Q3vTyiq6tK272zRAJXljjy7FxtUKMszemK+UnGU5KR9LCXJA7j4NeK7rw74wtrNHeS11CdYpkzwrMcAj86+tF+6K+f/gz8J7+K8h8QeIlFt5TCS1tx1OOQWr30bsjn8BX3GU05wo3kfJZjVhOp7pJRUMk2zAkZUH94nAp6sT0IIxwa9RTTPPsByCx9eleCftS6jJJJpOjJKUXJuJRn7wGRivdpJFWN2c48v5jivlH4z+JLbxR40lubNfMt7VTBEwyN3OST+Oa8jOa/s6F+56OVU+erc4ZWWQMzcEqQR6DFfV/wQS6h+HGmJcCHey7kRVC/Jxg8d6+WtA02fVNXt9Ps1NxcXLhV29cfxfkOa+o/BLeHfA3g1bKTWB5NvJI0kk7gvvB+cYHYdq8nJVyTlKTPVzb34xjFHfR8dOn1zUlcDH8W/h5uGfFFoCxwBsfr+VdjYX9vqFrHd2U6T2sq7klU8GvqYV6dTSErs+dnTlHdFhmXedpBYdRmvP9f+K3hTRvEf8AY91PKXwfNlXlEPpnNRfHfxoPC3ho2tq+dSvlaOIL1QY5b9a+WZMbnuJsvI7K84Ykkn1+pryMyzWVCfs4bnoYPA+0h7SWx9b6R8UPBeqXK29trEQlb/Vo5ALduK7VSCisDn39a+dIPBKeKvgzYa7Da+TrdlGzwmMbTKoY/Kf5/hXV/s2+NLzX9Nu9D1GWSebTlDJLJjd5ZOADj0wa3wuPk5xp1VqzLE4SKi3DpudZ8atXfSPh/qL28winmTyUbODlgRx718jx7n25Z2V+JDn95u9TXsn7UHiKSbW7Tw8jN9lgQTzqv8bHlT+HNec+A/D48TeLLDSGkWOF3EkwHXYD1/lXiZpVlXxPsj18tpeyw7qM99+A3g4aBo41ae6LXOowiR4dgAiXPGD+FQfHv4gSeH7AaLpM8Q1K6UiRt3MKH+LHqea9F1a8tdC0GW9n2Rw2sJKhuOQOB+J/nXxv4o1efXtfudanhFs105coCTsPpzXoZjWeGwsaMN2cOCpfW67qT2RBo2n3er6raaXZruvLyXy0J5G5jyzfzrY8cWGnaLqUWh6bKL2azTF3cn/lpJ3x9M4/CvUfhpp1n4H+H174w1yFI9RnQm2Vh8yjHAX/AHuDXid/c3F5dy3lwRLLPKXc9CCen6V4Valy04/zSPYp1VOcuVe7E9P/AGc9J3eIbrxHcQ7LTT4WCOezYO79K4jx1rEviPxXqOpSSbmecxRHtsBIU/lXp63y+A/gsloERtR1kO4iJ52uuCT9BXh0ZSKFIzlo1XBIrTGVGsPToQXmzLDKU5SrvoavhjQtQ8QavHpOmW8lxLL8pP8ABGM8s1fUXw1+HWj+ErKCZoY59V8vbJcsMnP+z6Vz37Ovg99H0BtbvAftV+vyhhyidv5CvWCM5UdccV72U4CMafPNas8rMsfOtJwvoVdTtEvdNuLGXEiTxMjfiMV8i+G508L/ABQtlvFjjW2vykhfoibjhvyxX1f4n1q38P6NcapeYWKGMsSO7Y4X8a+MNcvZtV1C91CXJe5maXnrjPA/Ksc5nDnhLqmaZVCXLNdLH138R/FEPhXwbc61saQqgEW0cZbp/OvkbUrq6vb2a7vJTJNdylixPRz1/CvpTRrD/hYXwStrW95uZbfCSP2ZTwfyGK+cdd0fU9H1F7HUrdoJY2Kxs/CMBXLm8q9SEWvhN8qUIylF7nQ/BnQbjV/iJpvlHMdlOtxIfXYa9g/ae1F7Xwjbabb3Gx7y5Hmpn70eDn9QKzP2W9CWHTtR8QTIhFzIIrZ+cqFyHH0JxS/tTaffTafpuoQ27vBbvieVRnYvPX9K1oUp0culyLWRFSpGpjUpbI88+BGjQ6l8Q7RJvmigzKR+Bx+or6K+KGpy6Z4F1S7hheVhCybU6jIOT+FeR/sv6XIdb1XU5LVDEiCJZDkFHzkr+Rr2bxxpsureE9S0+3OJZrZ1UepI4rpy2i44KVlqc2Nqf7VaT2PkDw9pd54h1u30uxRmmupAWx/CD1Jr7K0LTYNL0m306BWWNIwMFznI9K8K/Zu8J3kXi7UtQ1CGW3l0xRbbHXAkLDIb9K9Z+KPih/CXhWbUkh86djsiXsG9aMooqjRnVmh4ys8RONOJ4J8fNVudW8eXFvPdB4LFNkcUbZVW5zn3rgImYsy+S0p2jYI1yQafqV5PfXs+oXUvm3d3KZJj/eduua+j/gJpPhP/AIRyG40myM1xyJ7mVM5fPKjPYHgV4tGi8xryl0uerOt9RoxVtTzfwX8G9X1x45tXuZtHt/LEsaCAOzrnuD0Ne7eCvBeg+GLNTptrGZcYNw3LsPrXVBVHQAUoVeOB7V9Rh8to0FZI8HEY6rXd5MiUK5BBOO5oqUqCMYorvV1ojiuxaKKKYBUYYnf7HFSU3gZPrQB81/tPX0snjay09lzFBarJHnpubIP8q8nRtu6E/ewfzr3v9p7w3cXFtYeIreEyJb5iugo52kYU/gSa8E+ZlUHsPmP+zXwubQlHFNs+sy2cZUEkT6Rp91qWowaVZxNNPdOEjC87T619M/DT4VaV4ZCX2oYvtU6iVhwn0rjP2afDG6KfxVcxohY+VaHrtXux98iveWAZByRz0zivYybAQcPaVFqeXmuMk5csBRwC2PTjt+FYHj3xZpvhDRm1LUXyWYJFGvLMxH8vetXWr6DStKudSuDIbe0iaWURruYgDJxXyZ8SfGdz411/+0Y3dNPiUpZxNxlT1JHrmu7MMesJSvHdnJgcI8RL3tkR+K/HvijxJfzyX+qS20AbMVvb5AQdj9a9D+DXxVuEvbfw9r83no+1La5ZsYPQBieprxZDtcdeOSP7x9K9g+Cnwuvbu+tfEHiK3iTT0Pn2tsw+Z26hz9ODXz+X18TWq3Wz3Pcx1HDUqVj2vxvq0Gi+F9Q1Ke5+z+VEfLk2ltrY46V8cXs8l1eTXTs/mTSFix9/8a91/ab8Qyw2VloFu4/fq0kwHYDGB+Oa8H3Pk7yAhTLn0q89r+0qKC2RGU0eRczLGjX1zpN4l7Zb0uo0KgxnBTcMEg/StDQdC17xbfR21lDPeyNLlrjkKOeSWPBP86n+HXhe68W+JbXTIY7hLc/PdzLnESf/AF+lfWfhrw/pnhzSotO0q3WG3UYIHUn1Jqcuy94iPtnKyQ8bmCpNxitWfK/xD8Ht4MuLOwubgXV/cxmTKHakSA4KYPUk85r0H9lvWbv+0tU8PvK81rFAtygZs7CW24rzj4qa9J4k8cX945KxxO0ECn+AKcE/mK9N/Z20tdN0DWPFF4yxxTRtCJEHPlgZyPxq8Lpi/wB3oicQk8J76944D40a2/iD4i6g4crDYP8AZ1J7MpOeK5rRdNuNc1i102CSKCS5lCLK7AAEnrUWryQ3ms301tM8tvLOzpK/3nBPU11XwP0OLXPiHaRXQY29khu8j+8hGP5158ozr4hJ73Oz3aGHutkj6D8ZXkHg74XXL28a/wCi2ojiReNzHAP8ya8R/Zzu5rPxrdvE4WEWjfamY43BQSDjvzWz+0f4ukvtTi8H2LARWw8y5YHgt2T8iDWH8NVbQ/BXiTxjfLF9ka3WztpANzrMTgnH/AhXr4iqqmOhGn9lHm0aLhh25/aOO8a6pNrHii/1K4dpy8zKhB/hB+UV6D+zlpMd5rlxqM3ypCwQuqnOSM7fp715PDlUC5L8hjITjLHqcV9GfszzWbeH2t7aMfaELG6PoxPA/Ec1xZZ++xicvM7MbL2NBxj2If2ndeS20Sy8OxsZJrqTfKm7BEYHDE/UV5R8LvCy+IddN3eO0ejWH7+7mfhTjnb75x0rb/aQnhn+IyCFZG8m3CSbnOCcnoK5H/hKdYt/CsvhZbiCKyml82QxoA5Oc4z6VWNrJ4pyqdCMJSf1Tlp9dzb+LnjI+KNWijsSYtKsAYbWMcBx03EevHFcxoNpFd+IbG3uCmyWdVKlwgPOeWPFMv8ATbmztLa4uUMf2hCyo3XaOM/j1rpfg5pem+IPHENnqlr9pjgUSxRf3iD1rh9+riVGW7OpuFKh7uyLfxyvb6bxzNZy2b21vaRLBbA9NnPKnp3rm/Bukf254msNHRfKSWQK/Ocrnk19G/G3wJH4s0SO6hl8i501ZJhsX5pfl+779K8v/Zz8P6lc+M/7avdOeG0s4WTdIMbpDjbj6YOfSvUxOXS+txXRnFQx0fqrS3R9I2cSWlpDaoOI41UduAMUXc8FrbyXNxIsUSLukdjgKBUOr39pp1lLfX9xFb2sK7pJHbAWvmz4yfEy48VSf2VoczwaOp/eHo9we2fb2r6DFYqjhKe+p4dDCzxE9CT40/EiXxLP/ZOjP5ekxsd0h/5bt647D0rzIblb5sMchVA5JJpsEck8scMX785+eONckf8A2Ir2D4O/Ci6vdQh13xDB5Nip3WtuzYdiD1Yenp7V8lyYjMMQpy2PpfaUsHQ5ep7F8LLOSz8AaTbSQmCVIcsjDBGSaZ458A6H4yks21iJsWrswCHG7PrXURBcJtHygYBzUvavtI4eKpqMj5Z1ZczlEoaNpdrpGnxWGnW0dtbxDaqKO3r9TVi8t7e9t5LW7hSaGQYdHGQfapxRxmtYxUVy20MnKTdyhpml2WmK6WNnFAkjl3EYxub1q42QQMfj6U8CmuwXG7nPQVMYcvurYcpt+8yLy1UyeWESRuWYL1x6184/H/x1a+IJo/DunrIIrSYmd843Pjp9K9k+KPjO08H6A08283VwDHbIFzl+1fIs0zTXL3DFi8jFpC/94mvn86xapx9lTPXyrCucvaS2Rf8ADOkTa1rtrpdrGCZnUvg4xGD85J7EDmvsPwfpNvoehWumWnl+TGpKlRjcD3+vrXgXwc8LTXeo2iQzIzuRdX8qHBij6xoPXcQQw9K+kYxs2qibVHAAHQemOwrXJMNyQ5gzavzz5UTUtJSivfPHCiiigAooooAKaVBGO1OpppdbDRW1O2t72zks7qFZoplKMjfxA9a+WPi94Bk8F6mbm0Bl0W5k/csT80Tn+A/0r6ulGQDkgjoRXkX7T93FF4It7bcvnzX0LohHVVzkj6ZryM3wsKlJz6o78urShVSWx5v8GfiB/wAIletpd+N+m3kokZwcmDAx0PAFfTOl3trqlhDeWcqz28ih45FPBFfEQB2sOArA78febmveP2XtelmsL7w7PvkFpiZGz8qKxwBXn5LjvfjTb3O/NMElD2iNj9ozxbNoegppFnsM+pK0chzysZ4bj3Br5tRNqNn94uNpxxtHrXoXx9vZL74k3UbR48i3VUyeAADk1xGg6Vea9qUen6SpkmmdUVRxuPr7CvNzGpOviXFdGduBjGhh1NncfBXwLdeKvEEd7qVsV0a0O4qcgTHsM/ka+pI444URY1CoqhVXsBWf4d0yDRNDttNtoRHHBGFGO5xyfzzWJ8XdV1LSfAGoXmkxGS5ChMjgqp4ZvwHNfS4PDwweH52eDiK7xdbTRHzf8YdWfV/H2qXLSmSOKTyY/QFeP6VyjFEZm256A0m/zEkeSUybiXLn+Jq0vC2j3XiDXbXRbX5Z7mQBnPHlr6+9fINuvWa7s+ojGNHD7n0x8DvC9r4d8FW84IN3fATTydcE/wAI9q6D4jakdH8GanfDbuSFsBmIySOgI71qaJp0Gl6Ta6fb5EVtGETPXHvXh/7THi2Mwp4WtJgzI6zXQHOD1TkfjxX11SMMLguU+XpU5YivoeM6daXesanb2VnF5lzfylUTPBZjnGa+o7vw7JofwaOiWlzvltrIp5hUDec5Of1FeH/A/RbjU/HOl3MNu7JZXC3DSKwCooHIOfUmvqbWLGPUtLuLGbIjnjKHHUZ7152U4Z1aE293sd2Z10q0I9EfDoYiOKPAL45Xp+FdZ4C8XReD7DVJ7BHk1i4URWjlQRACPmPvzjrUPxC8F6r4P1WS2vI3axDZtbkKSHGehI6fjXP2cMt1dpZ2sbSTTsAEXknP0rxnSrUZdpHs2o1aWr0LvhzSr3xL4gt9Nt2eS7vHJaZ2JOSclj7da9y+Lulx+HfgjF4fsbR54w8aSTxoNqlWB3P7npWl8Dvh7/wjFi2s6kvm6rdLtVT1ij/u/XIzXomt2Wn32kzWOp+UbaVdrhyAPrz6V9Dg8DONGVSfxNbng4rFxlUUI7RPiXdtwCpOWIPoB619J/s3aGun+DG1SRGEmqSFiDnIC5UfyrmNY+Fngu11u3ll8UQpZg7poZJAzMo7Ajj612cvxc+H+k6d9jsr77Q9umyO3iiYbscAAkYzXNlWGhhJOVSSudGNxLxFJRhE1fiL8O9H8aRxyzSyWN/GuEuI0BbHoQeDXm2j/AWX+0g2q6r/AMS+Jyx2geZMB69hn2rUv/j9paWrNZaHdtcdF3upB/KsyT4/Xf2VxHoQSYr+73HK59SAc104mpgJ1OaVmc+HpY+FJpaIqftHeGbqzv8AS9S0+zll09LXy22r8sJUAKD9RWf+zbpVxeeNJtTMMi21nBuEqrhXkJxt59jmqes/GbxhqNjLayx6fbxsuMwI2/8AUmsSLxt43h09nj1meKzmbBIKjnHoBmvLq18L9a9pBXZ3UqFb6s6bPrxSrAZkUjvyMNUG/Tbc+UJbaI7t2xSF5NfIVrrOt/ZLg3Gq6pFcBVMIGVTBPJIIyeKxdQOoXUim6W/nmcZDOr5I7cda9Cec2SfJdnJDKZSesrH1l8QtF8L+JdPK69fKllApZ9s+0D6gHmvItG8F/Ciy1NLq88eLqEUfS2lAQD8VGa80h8La+b2C1/sa+Z5wGSMbsMPcnjFeo+G/hfZrcy3Evh3UNVVkCqPNRERv9oNgn8KzdeeMabplyw8cLtUO60HXPg/orTNp+paPC03MhYliR+IroJviN4HtUP8AxUNhhU3Kitzj8q82g+EU2pQTyX2gafpc4LrBHbE+Xt/hLck5qrZ/AXU7rUvtWpazBFA4UOsKnzAAMYyeK64VMRFcsYWOacKMnzTmekRfFbwG1zsXW4ApO0SnOzOM09fiv4BOQfEdopB6knH8qqQfCXwvHo7aVJbvPCQAsjkb0PqDS2Xwf8CQQ7Z9FhvXByrXPJX8sV0xljJb2MGsLHZs0F+J/gSSYRr4ms9xHvj+VVLn4teBbYlZNchkIPWMEj+VbSeCPDI0tdNbSbZrYZATb0B6isu3+GXhy1RlskntMtkmPbz+YP0rS+M8iV9WXcfB8UfAsrMP+EjtEx/fOMe3Sp4viN4JnmSCPxJYPNIwjjVWJJY9O1ZerfCHwTqUjvcaWfNkcO8ynBYjsfypIvhD4Mt9ah1S103yXhKssaH5dy9/rRzYtdhNYd7XNj4j+GU8XeF5tPiljjuCu6CRlBAfsc9RXzbffDHxhZTPaSaPOViYmS7HMRAHUHr7dK+uQhCYXAOOAegqGa2jnjMM0fmRE5KN0rLFZdDEWc9GXQx08PpHY8++AfhKXw/4SS6vFBvb8+bI2TkR/wAKn0xzXpfy02JQkQVIwgHRR2pVHc9a7qFGNGmoR6HNVqurNyfUdRRRWxmFFFFABRSUc0ALScUVEXbI4Aye9Jh1HTMEQszKqjqT0FfKXxy8Vt4h8YTLG+7T7L9xbAfxSdGP5ivR/j/8Qf7Os38K6UWkv5lBmmQ4ES59u/tXzzJzLnzGkCrkkj+Lua+XznHX/dQfqe9lWEfN7SQ+P7vPWvQP2edSnsfiKlrGpaK8jKTADsuSP1rz3dtO4uNvXaOS1fRn7PHgdtI09vEOpwvHe3qYihkXDRx9QT6E815uUUJzxSnHZHo5nWjClyyPMv2gdMn0/wCIstxK7eVeIJIcdGI5PPtmtP8AZ2OjWmvX+r6pqmn2bwx+TGk7LGTuwSRk+1e5fEDwXpfjDSfsd8oili5hnUfMleAa/wDBXxZazMIVtr+33fu5F+/7ZGK9PE4OrQxXtoK55tDFQq0XSk7HqfjD4zeHdI8y30kf2reAZG1tsQP+/wBKzfAf/CV/Ea4i1bxDNJY6HGT/AKEiGMzMOzHuv86qfDj4Iw2ccF94l2T3KsGW3Q4Rfc+v0r2y3t47eMRwosaD+EDAH4V6VChVxE/aVtPI4q0qNONqW/c8K+IfwYludeFx4bMVvbSBpJITgYcdAP8AZ61J8BPh7q2ma9L4g1632IImS3SQfOrhvvflmvdTGp6jn1oYdB2q1llGNb2iRnUx1SVPkbGSMUt3kYDKqT9cV8b/ABI1mXVvGuqag0EFqpkMG0JwwUkA59a+nvizrTaH4F1G8Sby5Cnlofdjj+tfMvw78MXHjPxHHp7kyQElrmQn7oHXHufWvOzuTlUhQhuzvytezUqstj2v9nDwxdabo15q19Hta9dGhUPkBQuMketeryzRwBpJnCIByzHAFQaZZw2Onw2duoWGKIRKAcdBj+lfOvx7s/EeieIWmk1e+bSLwfussVVH/wCefB59c+9ehN/UcNGy1ONL61Wep69418aeBFsJdP1rUrO+gnVgYIsSkEDvjofSvJo/iL4J8Py+Z4U8GJPLj5biZxG0ZHcAjP1ryRITv+6oYH5+5LdzmlOQGDhSSc7icYFfO4nNK1ealGNrHs0ssp0lrI9G1T4zeMLyJFt57W1csclI8kD0yDXIar4k8Q6pHNHqGuX825s7HlO0fQVm2Nrd6hKI7Kzkun7LCld7pnwh8aappaagsVnbbwNsU0hEi/UY61j7TGV5dTd/VaOtkeeNlowZGDlfUZ/Wn2sUkw2WqyS45Kp836V7/wCGPgVpsNtDPr08l5dEfvYkYqnPuK9O0Pwh4d0SARadpNrEOMlkDH8zXVRyKvWfNUlZHNVzinT/AIcT5GtfDfidohLbaDqMkbrhGW1bH16V6L4a+COtanZR3N9qq2CzwKxUwfvEbHI68V9IxRpGgWNQqjoF4Ap20V6tHIaFPW9zzqubVqnkeXeGPgx4U0eeC/uluNRu4l2sZXyjH/drePw38Ifbobs6TA3lHcsO0CPPqV712ZUEYpNq16dPB0Ir4UcEsTWb+IwH8K6D9pe6nsIbh5CMLKoKrjptHatBtJ0xrhLo6fAZ0XashjG5R6Vf2LnOM/WlwK1VKC2iiHUm/tESqu77vIGM0oG1ggGB2OetPCLkHn86UqKtK2yI1e4ho7dKXFGKe+4rNMKTAp2KMUbbBa4lFLijFO7GJSHOadigikKwlIc9qXFLimxrQRM45paKKACiiigAooooAQUm7nFLTX6cdal9wFJ4zXlvxf8AiWnhiA6XpbRXOrS5BU5/cJj7ze9afxR+IFn4O09owVm1Ofi3twc7T6n2r5c1a/utR1a81XUWaS8uXzK45LN0AA9eleHmWaOEfZ0fiZ62AwXP78tkV7yaa6uJbq4uJZJZGMjsx5YnvU01veR6Xb3hhC2czFY2HJkYHBGOtek/DD4U3Gotbal4qjngtplJhtVU+Y7gZyzdF7da9J8CfCux0bULjVdWQXUvmH7LA5DiBCe/qeleRh8qr4lXqbnq1czpUlyxOW+C3wulSePxB4jtVDRYa0tW568729694iXaoG3AAoiVEQLGoAx0Apyg5znNfVYXCww8OVbnzmIxEq0rsQhgvy4/GmiPPqp9RUp6UV1KVkYXGYY+q0bTjFPpKe5PLcFoOKWmPnjHfv6UIaR4l+1NqG3SNM0vzAvnzMzjPZRkH8xUH7Mvhm6hjuvElyrRRTYS3U9G/vH+VWviN4Zk8S/HHSrOa3km01bENdMw+TgsQB9TivYtPs7axsore0t0t4Il+WNBgCvFo4SVXFSrT9EejLEKNBQiTEf7O3jg+lVtR0611G0ktb6CO4gdSrI6g5z/AFq2pU/WngcV684RlpI85OUXc8lu/gR4UmvVmhmvbaBcf6NGRsIHbJ55rpdI+Gfg7TbUQx6HA43buSSc9uprs9vPWnAVhHBUYu6Ru8ZWkrNlOz0yws4VjtbOCFV6BYwMVOilSRyR+FSmit4pR2RlzN9SPaVbcM89RTmFOppBqk+YmyY5elLSDpS0wCiiigAooooAKKKKACiiigAooooAKKKKACiiigAooooAKKKKACiiigAooooAh3scjhcHAPrXA/Fr4kWPgexSI4ub+dWEag/cOOC3oKsfFDxvb+GNOWxt0+161djbbWsfLEnjcfQVyfgT4UyXOof8JF42uDqGoORILVzlIe+D9K83E1q1R+zoL5nXQpwS9pU+48w0bwp428ea2dSnsHkWc7pLmdyibPRGxXsXw6+D2j6BIl9qv+nXqj5fMOUHOc46E+9emRQRQwiKGNURRgKowMfQVMN+PmVfwpYbLKVF80tZF1cdOWkHZAi4FBRSc8j6Gn0V6a0OF6iAcUBRmlopWV7gFFFFMAoxRRQAYpCoNLRQBG0MbOXKLuxjdjnFP2jGKWikklsO43aKcKKKYhNtGKWigBMUuKKKAsFGKKKACiiigAooooAKKKKACiiigAooooAKKKKACiiigAooooAKKKKACiiigAooooAKKKKAOP8ACem2M1na+IpbWN9Vnt1Et0wy7DNdVgKMDjPNFFRSWppinoOH3aeKKKS+NmUfhQtFFFWxhRRRTAKKKKACiiigAooooAKKKKACiiigAooooAKKKKACiiigAooooAKKKKACiiigAooooAKKKKACiiigAooooAKKKKACiiigAooooAKKKKACiiigD//Z">
            <a:extLst>
              <a:ext uri="{FF2B5EF4-FFF2-40B4-BE49-F238E27FC236}">
                <a16:creationId xmlns:a16="http://schemas.microsoft.com/office/drawing/2014/main" id="{BD8EFE66-F375-2040-B7EF-7CC9BDD89AEA}"/>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465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14254-E3DE-C14A-8814-CC0493266F7B}"/>
              </a:ext>
            </a:extLst>
          </p:cNvPr>
          <p:cNvSpPr>
            <a:spLocks noGrp="1"/>
          </p:cNvSpPr>
          <p:nvPr>
            <p:ph type="title"/>
          </p:nvPr>
        </p:nvSpPr>
        <p:spPr/>
        <p:txBody>
          <a:bodyPr/>
          <a:lstStyle/>
          <a:p>
            <a:r>
              <a:rPr lang="en-US" dirty="0"/>
              <a:t>Myth # 2</a:t>
            </a:r>
          </a:p>
        </p:txBody>
      </p:sp>
      <p:sp>
        <p:nvSpPr>
          <p:cNvPr id="3" name="Text Placeholder 2">
            <a:extLst>
              <a:ext uri="{FF2B5EF4-FFF2-40B4-BE49-F238E27FC236}">
                <a16:creationId xmlns:a16="http://schemas.microsoft.com/office/drawing/2014/main" id="{644CE8AD-5F19-6641-B433-0F3CE33E2E6A}"/>
              </a:ext>
            </a:extLst>
          </p:cNvPr>
          <p:cNvSpPr>
            <a:spLocks noGrp="1"/>
          </p:cNvSpPr>
          <p:nvPr>
            <p:ph type="body" idx="1"/>
          </p:nvPr>
        </p:nvSpPr>
        <p:spPr/>
        <p:txBody>
          <a:bodyPr>
            <a:normAutofit/>
          </a:bodyPr>
          <a:lstStyle/>
          <a:p>
            <a:r>
              <a:rPr lang="en-US" sz="3200" dirty="0">
                <a:solidFill>
                  <a:schemeClr val="tx1"/>
                </a:solidFill>
              </a:rPr>
              <a:t>”It is a lot of work to apply” </a:t>
            </a:r>
          </a:p>
        </p:txBody>
      </p:sp>
      <p:sp>
        <p:nvSpPr>
          <p:cNvPr id="5" name="AutoShape 4" descr="data:image/jpg;base64,/9j/4AAQSkZJRgABAQEA3ADcAAD/2wBDAAUDBAQEAwUEBAQFBQUGBwwIBwcHBw8LCwkMEQ8SEhEPERETFhwXExQaFRERGCEYGh0dHx8fExciJCIeJBweHx7/2wBDAQUFBQcGBw4ICA4eFBEUHh4eHh4eHh4eHh4eHh4eHh4eHh4eHh4eHh4eHh4eHh4eHh4eHh4eHh4eHh4eHh4eHh7/wAARCALmBG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BdE0UEMumw788kE5P19alOjaYVYjT4wOxBYEfrV9R05P0AFAyOdp69M4r5x15vqex7GC6GdHoektF5bWbOPUyHj8c1PZ6fYWaqIbd1OcktOTkfSrjK3Bxg/nSDOeMk/7IzQ61R9Rexh2Kkum6ZcSebcWccjezMP5GpE07T0TaunwKM8AoT/M1Z+Zj1IP0pSvTJYn2pe1na1x+yj0RV+w6czDdp9uQP8ApkKvfZtM8tc6Pp25eSxhBNRFucAce5ppwWztBYd+TTVeaVrkulFrYVoNNY5OnWW0HkCJRz+AqaD7CsYjXTdOVQeGNupP0yRUIODnIHHcdKmjOF+UjPqBTVab6h7KFtibdbq25LKzU4xkWyj+lG5Axxbw5P8A0xX/AAqISZwMsx9KXOP4cDsDVOpLuHs49hZVhYjfaQNg5XdEvB/Kq93Z6XcArdaPaS/KVDbQrAemRj86m3fNnao/4FSSAsM8EfnSVWaF7OOzRJp/9n6fZi307S7OADq5j8xz/wACbJp63ku3B8vaDkDYtVgflHzY49KTDZ+8R654olVnJ3GqcEX01K8SParoFPYxof6U2e+uZ02ypC3v5a5/QVVUMehz7bqckeeuwHPrSU5PqHs432F3t/EQGA5was215c24bypBk9coCfzIquEGMBlH0GaAoH8XT+6KcZST0YuWLZaa8vJGMhmkB45AAz+lQyzzSyF5ZJGYjlmNR7Sx+Xe1OAx/yz+uTQ5PqyuVCrdShQvmtgHjLUpu7nbtMj7R0BckflTcHhlVfw5pHXn1z14ouwSj2LFvqd1b8RTsmewyM07+0LzzTMJpfMPO4HnNVgMHBb8jTZZI44nld9qIpZmPQAc5NNSk7ITjEzfH/j5fC2hSahqF9I0gwsEAk+eRuwA/ma+V/H/jzxF4ulkm1XUJmttw8q1VyIox2+Xufc0/4n+KW8XeL5r1mH2aDMNqvpGCefxOT/8Aqrkb5mCk4Ix/KvsctwKowU5bs8fE125WitCWFjszwAB1qF5WV/7oHpSwHdGP5dKoTMTcY647ivVcrHKotlmWQb1bGcdjU5w8Q68DrjmqM5zIuBk9z2qzbMuMEnpzxxUxd2Uo2Il4kKZ57DNEpIxg9OoFOu4h8rKoBx1poww+YZ+gqZalxZTyIpuQeTnjuKvQSb04GR2xVS546KMdqW1ftjdjoQKmLs7ClG+pPJ8vHU5phzsznAI9afOy7RhuM9u1RK2Rk9SevvTb1BaIISRjccDoCTUwAPXnPeqw4fnd6cDrVhGVU5AU9OaI26lNuw6aCNm5UcdeetUprXBJjyDk5UVeWTOPQnqBUb7mPLMMegxmonGPQqEmjN8xon74B7mrEd0vG9uQeQBSyxxsdvXj1qnLC0Ryp6dKy5pRNLKRsfaOOm0AdzTpJOmT0GOTxWIlwwxuz+NWork4xn8+laRqmTpl5852sSDjoBUE23napxjk0hkLIFRsgdKbnKHdyOegpS1BWWhnzbi/tj0pfkC4I3EHkk9qmlTLHj9KiaNsY5Fc8lJM2Uk0GBkbSenGKJxuU7zn3quWeJipY+3vShyc0nJPQfKVpFw2OmDyTSg89cnNTMN2cflmoDwcf161zNNM06EqtwM4zjmng/oKhU8ngEY9KU8rxzWkZBsW45MfzOarXKjf9egpynk+3UUyY7h16CnNpolaMs6MqmduduCOa2VVVPuBWTog3eYerAjjpWsgCvy2e/NdeGjeNzCpP3iVAxB6LnqQMYpRkY54J/iPWm52lmQnBPAHpTkAxtI+Y84rsWxzN9STjHTnPpTge2OfTFNByMAenPoacD1HFaom7aF+6h5AxgHinbSMdO/T/PtQGC43Ac9s1GdoYbsZI4BovYTd2L95c5zxjPSkHy9X54xz/n2qOaTsD9Tnj/PIqB7gDa2doJPT8DS5rCXkWnbd93pnJ5+n+NR78IG7Y7Dpwev5VUkuBjhjnH8x/iKia5HXI47jr/nmolURpGLe5feZQy/dBB9ff/69M85cgbucDODn1FZjT/N944x0I6Ux7gk98+3YZzWTrIqNK71NRp9uTuB5OR6fKDTXusEYbjJzx7g1kmbnt2ycUhmbPYjtgVPt0ivYGuJuRu4Bx2/2iKBOAufmOQp5PsaxxcHJyDyefzpRcYAOSMdDntzU/WEV7HQ2ftAwSoxkf+y05rrG+NW9f/QRWG1xkn36flTvtDYbk8+v0AqvrKsHsDcS5bdwwJz0/EU4zHAB4GM/hk1hC6bByx656/59Ket0wxk54xk/596r6yrEOhqbST7SD68479BUguQQC/Oc/h1rFiuQT8x7/p/kVKs+BkHP0Pt/9etFXT2IdFo2A4wQxYe+etOWRmzznI/KspbjkOev3gB/n2qxFcrj3yODVxqJilDQ0OSvKkn86MttAHfGCKqx3AwRu5B9O9SK3B+UL0ByOa0UkzK7J3C47Ek9KqTx/NnnHuKtBufvbiRy3/16jk/vEE5H5/SplqWmUZFHfkYwTiqrL0DYOOPXir7KVy3r3z1qpIrAdCx7YrknHU6YybRQvEbyW5PI4rNjXdlu3fJrdkQMh5z2/pWGPlz3OcVwV4u6Oim1YefTP/16YxGf8O9Ju3H73HtTo03MB0z3rDd6FrYdFE0xwnbuegrUhMdrFhcs397FVDIscYWMAe/rUMkgYnnI9TXRFKCv1M7yb8i5LdMVOT17DrUayEMCCc1UDH8exFSAEfe64o9rJhyJF+G4x9/jA5xViKZGGFbacd+1ZQbkYH04609Zl3Aty3tWqq6EOCNQsr4U4LdTmo5dghY7sdPfJqvAxfgSEZ45FSTq6orPjbkZOapvQhblOX5p1iHzY61osEhiCDjIxVawUZe5YHk8H+tTySMx7kY6elTTVtSp66EZJyM/iacB36++aiBOCyn2I71IF55UDjoDVrcnyJVZfvAA88ihnBOFwPemHnONpyKVcEAlhz2rToTrsHP4Y9c0vQ8kcY6mhvlBxzz2pNwzncBnoAOKIsVkkODYJ5BA9TSrkc5G4HpmmdF6Z9x0pw4+uOpqrsrlHPnJ45+tCvyASOtMz6txjp60qYzwMdhmqQnexaUdDjPPGaVCo3dcn/OKYh5A6fQYGaTdiXkYGOlUtiGTxKQPu45yc0/zFUgY4z1HSoQ21OMZ69KiMm449TxgValYxlBy1LxIdVVjyeVwarv8jke3BNJEWUZXt1Of0qw58zH8J9RVN3QR0ZXDDP8AF64Aqwj7WXhuDwc1XIAfGc49aeHz3U4OKlFO56v8IviHLosy6ZqcrPpjnCv3hP1/u+1e/QSW00CzKWeNwGUjoQR1yK+L0k5AOck4ORXsnwY+IUlp5Og6tOz2xwtrK7Y8o/3T7V89nGV88fbUlr1R6eAxjj+7mz24LFnhCB6U5Ejzlg4x0GeKQsrKG+UgjI70hLL0YAeuea+StZnudB7eXnKq2c9KTzNwwpVfqcVHub+9x+dHzYz8pHbNPm1EkK2zODjOegOacGxHjkAH9KYN2c7fxxSF2x93HtRzDaEDxIchST3JFIW3/wADYPYnIpQW9O1N3N1xmhyFawEKGzsIP1oYw9w1IHOMEZ45waRnHbPtxRzDsOEiD7qnPqad5rDtn2zUfmem49jTS2O2OemaXMw5LkhkbO7ABoZ43G2a3jkUHIDqG/nUOW5IXije3Hy54o5mJwViVkjLiRoYdyj5W2jI+lSxzADGD9c9ap/MTz3pMbh/e/Cm6rJ9mkia6isLjie2imYEEFkzilZ1Vvuj246VF5TnGOMUCHkhn59AKHVkHs4mgJ1LYIPHoaDOGxtQ/nmoiuCetKdxHf6k1mrhZJkqyJktsGex4pWuuMELx05qEK5b+L8aNsig+3cAUa3Ksrkhm3AcgA9QKXzDkd89y2Ki2tjPze3HWnFTkFt2TzgiizYrIcJGwc/mWxSGQgH5VOPem4Y888HvS4O4DDZ7kU0PlQ9JGJHyqPTAqZpmx29uTUKKwbpIfcmnHzM9Gx71a0E4omEjEj7v1JoWQr/BGc9Kiy3bcOO1B3Njlh+FUS4omaR/4RGPak8yTI+Vc54qIhu2eT1NG0qflU/QCi12CSHtJN0IWm+ZKvzHaD7Uojbb8wI9OKFRsfdJPr0pWHZAssnUEcHjin+Y27Pye/NMCcZ2sTTkV1HO7n0FNCaQ7zZcEALz700NNtBxjnjNOKNjkfmKaygHOAMjg4NOxKsOEk5PfpSkyH72Tj2pgXIPy5+macEbspHPTFPlY7IVN4bJ3ADkkCjcx6NJ19aTZzwuPXjNcT8SPiLo/hKOS0WRbvVSvy2ydEJ6bz2+nU1rRozqS5Yq5E5xgrs6TxV4i0zw7pT3+q3XkRAYUHG6Q/3VHc187fEb4nat4mDWluz2GmA/6hH+eT3cj+Vcn4l8Sar4l1Vr3VrlppuiKfuRjPRR2/nWPOx2MWyRnAr6nBZXTpJSqas8itjHUfLHYEYkkKQMnqahuGY7lY8Ac8dafFjaMn65plwhzhWznrg17DVo2OR2uLZyZXYDnI9aq3KlLrdgYPQkURSmOQKDhieSRzVi7XzoS6t83pik7uJLaTKt65R42AOCOopbWTc4Gc4PQDmkCrNCUI+YdMjpVMO0Lup69DisublZvFcyN3/WL/DgDjHY1TbcsmTjB6D1qra37JKFbBH5VdlKzRloyMjrjnFacymtDJxcSOVfMXjBbvyKqo2whd/1qZCVcrnj0xTLlQjbiSFPU1k9HoaLbUt5HlZU5GO9VY5FDtuyzZ6A9amtisiEbhnHQmqwHl3HOeffiiTuEbPQdM0qtuPyj0BzT45Act3PU9c1JcBSeOu3BHvVRvMU/KPlPQNSu7lLsXkZcr93J6YPWnF/lIbnnpmqcZYDczdTyB3pyzbOmBg8+tO4mmib5zgj0GMioDH1V+W79hUiSoWHzDHqT2pHIGF3Zx2BqZK6EpWdijcw9SOMZFQAsp/KtF1Y9SB9Dmqc8e07lBrF3RstVYdDMTxu4PU1NujP19DVHoR2qWI9O3qQKIzdhSgrljcSvOfx7imttHB+XmkaQ4x09iarmRs/Tpmm59wjAddoGGQeQM/WqmcHg59easCQ8jIqCX72R+Nc897o0Ww9Dk56U2QA/wCFMHdjkAVIrcHk8+/ep3K2IgQD9KeeO/XtQ4yD196bz060gBSFckdCeADRIcfxdaR+nXg9qQfMuCRgDmlJu1h2RpaD918nA3YBHrjH9a10HX5hgcYI4rI0biNtw5J+tax55OSegr08LpA4q1lLQUAsGIbO2nq20nGDwOopmVVMswOBxikDbdpzk+/Sum+pi3dWJt64Az0P60gbJ56jv6VGZRsXldxOeBUMkx6cZB5weg9KfMkKK0JnlBJ7Z4z2qJpwAx+Xnpg/59B+dVZLg4AXjr1qpJLhch+T1rCpXSNI0W9y493t3BmzxgDr6f8A1qqvc8n5vlJzVWSXDZ3nGeBUDSc8kj6GuSeKZ0RorYuNMc/Nz6E81E0/y9RjPAqsSx6nGPegEnkdhXNLEO5sqaRK054+b8KfGSWAPORwBUUYZnx37A9607S3+TOOp6k/pWMqzXUuFNN3KZjYdOOwqFzJluvB9K1pbcYHI4rMuUCy4POQDyKzVeTdjRwSQwsSe4xQDx1/Ck5z2GO+aU8/j1qudkpIM+p5o3bT1/Cheg+nek/I+4o9owaHbjjr06Ubmxk8Y9qTaeOue4oxt5OetCqSE4qw4SY7lfoakWXGMNioWHY8HtTX6D2rWNZonkVi5HM3PI9qsJPuHI3f0rKV2HQ/gakjl+br0PTNbU67TM5UzZiuF2Df0PUelWIrhPu/Ln09KxonPQcjvj0qdJv7wOQeeK76dfQ5JUddDbMo2quScDBpy9Mg/L61mR3BzlTz61aWRWGc5J/KulVE0YcrTsTSMp69eOMVBMv+1wT3pxfGN3Y8imuRtB4A64FZt3NY6IrOGGT/AJFYl2cXDcjOc+lbzKxGc/41i6iP36t6jrXDi9jposrruIHTrU6ttGM9sHioRnA+vajrx6dBXFF2NmStJlT2OevpUe7kHPA7imnrj+dKD/k0222NkiDn6nvTmk2rkf8A6qYN7fKgY88ACnLbSFssfrxVXfQn1Gbic/MRxxQqnHU/jVlLccDpnpzShE+bGOKuMZCbRGjtHjGSCasPOTH5IOWbgZqvJIu7avOKdBlm3N26ZPSrjNp2JcUy8WEcKoMjsSKh3kfdbPbr1pGcv3pvzHtuOePY1te5HL7xOrHcA3bvUw46H8+1QI2FxgkjqKUHn5efYmmmFiTnJAOPehyG4BOR1wKasq4yBgninHdgckDPFaGbaYINqlgeuOKRW528fgaDt4578gUg498+hFCdgaJF+Udf/rU7pnPB9qjXk5544pwGBnpzxxyaabC/QUt8rc56cj+VLFgtjIPrgUw9Dj8zT7cZJ+YBfUGqWodCwm7OFbAPI56U2RhnOQCDjiht/HUkk9D2qGU7c5zn3FXeyM1uwmYhSNobJAAzToo+561BCoZu+McGrcQ2n0z2qYtt6l6RRNt2JnHXvinIynB/PimyNhQAQv0NR7sEL3FboxlHUsH1G0ccnFNGS3XHuKjLEHocEnIpyOHXdjAJ60WJbtoSxtjkZx2qSOQKxPfpzUIH+12x096N2XHr7DvQK9z3f4LePDeBPD+qTYmRP9GlY8uB/CfevWMjODx9RXxjb3cttdLNDKyyIeCvHNfR/wAIvH1n4l06PT7+Ux6nCm1tx/1uO4r5POMs5Ze2prTqe5l+MUl7Oe533f7xHqKTHGcnn1qXbHniRh2PWkAjyf3hOOnJr5zU9hEQGSc7hx600YH8R/OpyI2H3mB7803an/PQnHqaXKO6IdpJzuOfTNBXnknPbmpfLXrvoCxno/60NXFKzISu0ZzjnvRg45Pbsak8tO0mPcmgoTgeYPzpWC9iI5zyW59TSHJ/iPHQA1My/Kf3nfjNIEK8eYoz6AU1ERH2HJ/A0jE5+9+lSbOn7wHI6U4oAvMnH1oaE2RfdKkNgdc55pN8mOHP1J61JsP98c0pjbHUfjSaHdERZyPvE0hLf3iB71J5R/2frjFHlv6KR6mjULpF0KMnkce9KAMccn2NBPfgc9gaQtkg/Kcf7NNsh6i8buP/AEKlVFIHODnuaQFSeik+4pwIycBRk8nFHUGBC5HLbu1PHAPLAH3poZc8kZz6Um45+8MHtimiWr6j8grzIT9aauM9eB70c5+91p25u4Iz2xTKFGM8FsDsc0DAyAenfJpMuec/XAzSDA67c+607sQ8egYt/wACoIA6sfxagFd2OOewFLlN2G7e2apCsxAAOg4HbNP7dMj2NN6qf/iTTfu4GeT6LRcHoSL7cD3OKUdDzz/vU35j/gFpwBKj5WyR120JsLaDgeOCBzzg0oKjOfwGaQIOTjB/3elOBxhRtHPGBT1RNkJubHysc+m6l+bHHT1znFL19fbil2sBnav4imrgxVJTuD7kgU7cx/iP0z1qPJOPlT8q47xd44tdNu49K0zybrUJGCMV+7Fnjk9z7VcU5PlRMtFcpfGDxw3h+xOmWMpF9PCZZHVgPIiBxu+pPA9/pXzDe3ct5cSzzSNJJI5Zi5JJJ7kmvUvi2rXE/i/URFI8UF3aWKTtGAqYXcyhmOQSeSqj3PHXyNm5AHOe1fbYLCRoQVtzwKtaVSbuL8qsd3HqcVHJnafmP4npSFixJ7etNdc/TNdb0MlYfbNtPzZI7HFPvMYDdc9SRVNW/eEfNuB7VcOJIMFjkdaabaG9DPuOB5ingDseKtWsyNhcZzjJPrUB6GE889SKrbmjfaMYxWfNYrlUkX7pNrCWMcDrxVWdFkj8wLhsZwTVu2nVk2yEN/hTZotrK6cLk8inNXQU5WMdxuG0jBB71b0+4aN/Jf7p6H2p8sSzp5iEeYDyBVV4pAfutuA9K5lzQldG2kzRuF2/OpJH50eWk8DYHzjHIHSm2s2+Py3YbgPSpYtscu0NwSeoreOqM5KxWsmCM6klcdcCkuxtl3crjuRUk6mG6GGODyPel1BflDHkgdc0dNQVr3Hq3yggYz3xTZSpP3hn+tQQuSnYZ4AqVFBz8vIPVqlsa3I8nooLHr0qGUPjkYx0q3ggdOvUYqKdjnAAxngAVEk2ioso7mXB598VZhuPl2noD0xUTqG54x2qEjBPrn1rJSaK5UzSDrtXLAKKjm+bsuCOp71SVypznA7e1TpKMHf+tVKSaJUWmV5I8MfvHFCNlu9STsHJbpg5HFVyenYn1FYqVmbLVE4Y4OSfrTJOR6Y9aapPrnpwBUoZcdj9BVNpoWqK3I6jqc9KDyemeecVLKncde2KgJ9jnngisZaF9BxAz0/Kmnv70o68gccZpeDgd+1Fg3BWxtyfwzQw4HHHoaCDyMH34pCeBznn1ouJiN16gfWoh8ueCfoanfrz09ahP3u/rkCoY73NLSztiyCBk1qRsqqTtGD0way9P2+UFz16VOJOvBI716NGfLGxzTi2y4XUp8wJwRnAqKaUbuMYHBFVWm6qeO/XjNRySBlHb6DrVyrJExhdE0k/ufeoXm428dc1Xkkz3PHtTCe2eormlWuaRpokaTI74PeoJZMDaPl54JpJH245zxxiogd31Nc1So2axSQDk96F656jp0oHp0pRnHBx9KwcmaLQVsYGQT9aVFDtxkkelOjjL4xnB9q0LK0LNwCfTipcktSlFtiWcAxjntWpbxfKMDp6VLa2uMtt4x2q3sATvkjgY9655SubJGdcjPHT8KxL7/j6PJ4ABrobxQEz6jrXOSOHndx3PBopptky2GEfLnpnoDRgAdDnHcU5+oPt0FG3cM+ora5Ih4/vdOaGGBkdacD7dfaj0+Vh+HUZouC2GhT6H8qOFI4yPSpNuQCcDPrSNgDHr6VVw6EZGDnDcHkDtTDkdzj371MR396jbqf8aOXQncjP4YHcmm5Pfnj0qRiMluoPtUZPPuaa2JYokZfw6irEcnAPftVdAMc/linqCkhXI4NbQqNMhpMuRP2Izz+dWVm2rubgetZ68N36+lWEbjIH1rspVXYxnBF9ZM4HPA4OaeJDn1z6nnNUkPyiplc843E98CuhTuY8jJi25ehK46iszUlyVOehxzV5n7H5qqXi74WwORzWVZc0SoNpmaB0HPT0pM8D60PgN0z+FBPPT9K806kx3JH1HGBU8UIP3+g7ZqNQF5PbrT1kyeARn0FaRXcbkraE67cYAx7Cl3jaBzUYJPGc56U1zg9Tn0xW/MktDOw+WReSc8VC8jMcdh0xSHk49KVR25/CsnJt2KSsEacjK556+lTrwOeB3pEXHrin5wOnT0+lVFWZLeoFuM9s1JH0wRkelQg/qehqZGX+IdBWsbiH5BwuO9IQB0J46UjHnjn0pFK+hOO3pVxZk7okH0PPXPpSK20/eJ44z0qMMGGM8dsink8Ac89Peq1BIkV8nDKQR7U8/e+vTmqxYgcZ9+KliyWBGVHrjimpXYJaEyg/Nge2M0Funy/SjcFAVkbpwQKjkbJLAY9K1ukjPW4rHJwOMdqnh2qo5K5qrHkygFeSeeKvLjGOeOuTzRB63Kk1YVjgEkd+5qnJIS2Dnnpip55FxtDMW9cfpVRW3NhSxGelE5NmcEmSqO3ze4Iq7F071FbR8AkAjHQirKrx1YcZq6ab3HKUSKb5QcjORzzUQfLH0AxjNFy3zEZ6/rSordlxkcg1TuRdsOZPu5Ixwasxr+7GSMA8Ckgi6E7gPTFWCURRtB+mOvvVwuRJpjGC7OuQPyqAt8+QenQHpRcTjB5PB5GKqyTdG6EnnNE5pChTbJGbcQegGeDVnTr+60+8ivLWR4po2BR1bBBFUC5PO1gDxwKkiUt759qxl7yaNlFRPqr4SeNI/F2iHz9sd/bALOoOAfRh9a7T5SeCOPSvkDwjrV94Z1mDUrGQq0Z+Zc8MueQa+s/D2rRaxottqVsVaOeMOAB09uK+OzbAfV588dme9gcV7Vcr3Rbx26YHTNDcfxdvWpDJITkZ/KgO2enHrtryU9D0GRD7vUde5oGd3UU/zGx0Oe3HNI0rLzyOf7tSmTuRkk55zz0x0o2tk8N78VIZW67W98UgmY4PJ/pQguyNuD2HHrRtPZl6etPaSQc4z+FBZgfunPbiquCI/wCHgg+2aXgenuBTzIx/hPtkUm9m/h+vFSIYCP7oNINoA4GD2p5Zv7g+uKUt1wueOy07KwyMFRgDI+gpAR1C59TUhfPVf0pN/wDsgfhRbqJl/bGCD5uBSAKV5lximlumWOcdcUpJ6fN164pbolXHBVXlpuDS7Y8YEgx1xmowWwP5mlDtuwSG98U0rhZj9q9PM/I1LDujkDxyOrdjyagP3gSrexxU6n5e/wBMVUbol3QBFP8Ay0YAfWkKxkj94fwBpTn73H4UPjP3iR3waYtRECbvlZuD1BpSi9fNfk88GkB4A55980vPqfoTTWo7gEQ4w0nueaUIucYb8qeqFV/i+uelNbOc4zjuTQlZi5mAC9MuR7A0hVcbiJefXige4A+tAZefun1waNbhZiFRgcNz0Bp6KmPuHntmlLL1XaPoKUHjDYPHemriHhVHGCB2GcUrbcDKt7Ypijdxuzg9BUyrkHNWS3Zjdqk9CfqaH8uNCz5UAEklsCm3txa2Vs1xdOqxoCSzHAGPrXh/xA8fXWvPLp+nv9n0vOG2n5pfr7e1JsaTbNr4g/ETzDJpfh5tqhist2Dkn2X/ABrz7Qj/AMTi1fLMxnQgnPXcO/rVPcBjbjHTOKmik8uVG2ghSGAz6VNGbVVN9y3F8rJPikbeTUPG6SXOmwTpq8ciLK7NczfKPljA4VcZJb6LXlhY4yCBg8mvbfGH2ex8dXxn1NNN0/xJoSu8stoZpGYAAxR8H5mIHP8A9avEpVZJWjYFSpK4YbTwfev0SDvFNHy9rNojy2NuevXFO5I9x2Bpo7ZHTPQ00NtJ7kUblbbkco2ZZVwCOfapreTBCgZ49ailIbIbjjj/AD2phYoOOp6561KlZlNXRPdx4cOoBPfHWoLmMsu5TyOuKnguF/iJGalaJQd8LZB7etOUbrQUZcu5jLMyOu4bfYVpWl2rfIzAgj1qOe3jkU7l2t69iaoyJJbudpytY88o6M15U9jVmh6SwnHrg0RFJgUkADY4NU7S+CkZbGRzV9Wgmw4XBxzg1fuy1Id4spXUEkGJF7Hr1zU9vNHNGrfLn1J/SrMgEkJViGyDjHWsd1ezlLKNyH0HSpvyFb+pq3Cl41KK3A64/rUE+WhIYr06ZpYbwSRj5s46nNMcqwJ7DvVSs1dEq97Mrx7RnnAByeacrkH5Tx65pp4ckqCD0GKJsmEMvY9vWsrtGySJi3I+YZ64HpTDtJ+XqSee9VVuGUbT9DUscue31OeaOa4nF9BWHByOSPxqvKjD7wFW08snOOe+e1EgDL8xJ+pqHEaepQ/i7fSmbuP9n+VTSxsvbg9agP8AugVg20ae6x5bB/pTXOW4bOaTJ4HoeaM8gn8PrSkx6XFB25YNn6mnBj97OOeM9qjHPb8qeTtYc4PUZNNN2E1clDZGO3YE1DKmPmxSjH3s9KcWBU56gUS1Q1oVs88evpSg9OwGcUrDkfyFN/x64rJtjRKD14470jHn+6aRcY6H60H73PAB4p9A31FI54/DNQOefT2qXnB561E+eM9O/FQ2F7FyzbamM8duKlaQ4+nWqsJ4XgHHrUm4nr0rohNpE7seXI+vsKZIx/Ic0nXPJApGOR6nt60nK4RQ1m6H+HNMZvYHilLfMfb+VMY89unIIrJsrZDGbcecn1NJkZ/lR+YB5zVqysbi6K+XG2D/ABEcVjKSWrKim3oQDqD61YghYgbR83pWxY6E8hCSZU57jrXV6Z4NYrHJ5m4k8qy9q5pYqC2OiNJvocfZ2Mzglo8+4Fa1vZsq7tuB+ld2dFjhtQqxKH7YHFYdy0arJCU2Oh5HcVzutzbGsadjKG1VK/dzzULMvH97FNvZFDE55A4welZ890qJvY4UDvVJ3Y5WQzWboJBsU5dxhef1rFQYXj9e1E0rXErSkdeg9BQDj8DXTTXKc0mmx/445pe3JxgdT6VGGwTzmnFsY7mqbBaIUZznPXqMUpx15A6cmhW9Cc554pR17Z7mkHQTPy8/hSHH49silyRgfyozxuAOPcUag9hT9z69sYqJx1zjB74qUlTgHPTjjmkKjnp7VV9CJFd14z27Y9KjVdz/AI1YcYHBY8YJFNtwSxyMn2FUthWuyaGDLYzzUdxHs3MMcHpWjCvHb8alltxNEx4PHQdDWak0y2kY6noR0xUqtyTx15xUCgxsyMTlTjpUyY4Axk12wkc7TJo2yPapQ3YY56VAhzg7s++aeO2f1rojIzaJt3OOM+lIfugHn3NNViOnP0oBHTPfjNX0JS1M2dSjlSD1xSL1/wDrVYvB8w65x0NQt8oArilGzN4sRmwMdee1EWck85FNI+YjnrVhBtUD8zikrtjsKuAu7d7DFMPJzzwe9ObnoTj3pyKSRgmtHqiF5ka4/XripkQgZ6+lL8q8H/8AXTS+7HH0xTVkK7Hs23v9aZu3Z57UzGTjnnsKccDgjn0qr6DtdXFU8HPDZp4bGMfqKYBj29AKdknp2NCkxW1FB3H2z3pdx29BTN2fx7mgkhgOx7VfMxWJPwzj1pQzAfpTUyxAHerKR7cFuSelXFtkN2EijZm74PYipjhRgYz6f1prsFIZcA+pPIqCSb04PsauyRFrse74bqc544qEFmDYwfXjNICzEjnr0q5a23G44XHXiiLcnYp2ighRsKzD6VaX5UJyCR04pylO2Vx0GKqzSDG7kZ6A9K3S5UYP3tSKd95wfxxU1pF824jIPNNQZPzDgHpjip3mVF+926CklrcpEzOsI5bBx0pvnbkJHAHfkCszcZ5Sc/0xVuNNkfTPbirVS+xDiOVfMl5BOOpx0q5EuB90H39ar22MFiDnP4CpXmVEzz05OO9axS3ZMnpZEpkGMY6D8DVO7uufvDA4GDVee6JPy8DsQaijjeZsNgjvWdSrbSI4Ur6sdveY+4GBgVIkY75bvVqGFY0zwpx+NIqdSuPeojFy1ZfMo6IanlgjCknuanTnsMZ9KiGCNoA9xUqgZHJHXHNaqNjOWrJV+71z6Zr2/wDZ016R7W80GWXCxHzoR35PzAV4h/CST9CBXQeB/EVx4d1qPU7bB2ja6dnXuK5cww31ii4rc2w1b2VRSPq8Pk/ebnrxigvt5yce1ZHhTxHYeI9LjvbGdCCAHjJ+aNsdDWxufdndHyO5r8/nTlTk4y0PqoSU1dCebx8z/WkabLffOe+MUu5v7y5+lN3MBjcp56YqAE87sXb2pCxOQHPucUF8Lguo9gKQsSSPlPY5pjsBfj+INnnK0Fznh3pxZsclR7ZpCz/3lHPpTvcFsMEjc8tRuOPvMaX/AIEvTuKA2MfOPxFIV0IJcDlj+FL5nX5mx6Uu9tv31z6kUKW2n5kH4UAHmnjaSD6AUeZ6sxPcmjcT3Q8Y6UZbtsINGthF0YAIBYH2pwA9WJ9Mc0zbGcfMx99ppT5eB1P060uhndXHgBfvK69vmFIAmR976haU4bB2SHjgk0Ed1jbr0zTC+g7dHleW3A9yBTlYHHHfuajG7/nlk/WpBluQmD79qqIMXcv9xcZ5Oaf8uOg9jTQW/wBgfUVIjMf4k49quyJYhGB90HPTmg4VCxVV9sU8McnMgyenFMLZPzPtz7UbbAthSSQG2j64NG7r8re2BSFvlLeccdzSKRnb5hIPJ5p3uGwpkbP3efUgUoZgRuHGO9NBXGPm6e9GVGcnHPIJoWgIk3PnDK3TjJpy7uflwPfjNR5Ve2cjjHWlBA6K3ToaaFbUlUNn5lx6YPaob++jsreS5uZFiiRSzMWA4FEtxHbxtNKFVFGTk14N8TvGU2v30lhZORpsT4G0Y8wjv9KbdkJRuw+Ifja58RXbW1u7R6cpwqg4Mnufb/61cptJUHB4HAqCPp06DIweKnjG9QuSDnHXisJS1OiKSJtm0rxg9/rUsURwD155HU1GVyudy4B5AHUVZhX+HdjuAO/4VKlbUp2Oi8S3M0nw20TxFpspGreGNQ2NI8XmbYn6HBByOhx/sn0FeVfEiGwHiOW+03WTrVvcgSTXwgMaNORmRRkAcZzx2New/D27iGqTaHfH/iW6vE1rOmO5Hyt/j9a4fX9Pu107VvBXiHXdM02Lwsry6dAyoJbt3OV+Zc5+XGe/I9OPustxCrUF3R8xi6bpVX5nl7nAHAHGRj0puNvP3Rng/wCFA4Xbg89x65/WmOxPPfvk9PrXdfUjlvqPI+Ugsfz/AM5qs6srHdnDHkmpQxyOu0j5eOv0pHG5cYyBwMdP/rmpkiluQmORTkZ49KUTyL1zweakhkZW2sQeccVM8KsM8cHqRSTfQTs9xsd0GGH+bPpTpIY3U7OueMngioJLNusZ+Y9s1C0k9u218gjoSOopc99JDjDqmQ3EDJJkA5zyBSRXEicMxxnitCKdZhtOAc9TUFxZK2Xjx+FZSi4q8S1JN2kOjusjA545BqwTHImxvunoaxnWSNvmUjn0qWK4ZDntnrikql1aQnTs7onliaBt8bZU9qfDKrKM4I75NJHP2bByMVXmRkbdEeD1GOlDlbYpaqxebbnKnOfX0oC5G5c8njFVYpiw6k+2KsK44+bAyOK0i0yWmmV7uHneOT3Aqqrnr+YJrT3L1+8CMAEdqpXUAA8yMj3GaxmmndGkHdAk+Cec8dCakSUFueeOM9jVHJHXP5U7zGz65HTpWSqO4ctzQZlbO7kH3qCaMcYx64zUKyKepI9Tin+adp+YdOpNU5KSCzRC4x6c9cGkHXjnPSpSTt+Y846k1GRhuP1GKxbSZp0FU4z1zUb+3anjPHPSprWxubx9sUZI7ueAPxpTmkhWbehWTcXCxqzMx4Aq1c28tuFWVSrHtW7ZafHYpuwJJD1fb0+lFzGJ0YSdeo9RXMsSuaxapuxzTd+f1qM7QeDjB6VfurOSBuVynYj0qmR34roumtCVdCL+XvSr1Gc/nSEHPIIHsKXHpxxzihPQeyFbGPp7VE/Q+uOgNSEHPHOevFMcHJ+vpSehI+BvkK85p/HGecVFF/dJ49am7FsfgBVxeg7CMeBg8CkPzAZ4/Gg9c/pTG4P19utKUkCeoj9fX8abgs4XGScYA610Oi+GLy/QSzBoID0yPmb8O1drpHh6xskUQwDdjl2GSfqe3NcNbFwhotWb06MpnG6D4XmuGWW+Xy1J+WM9T9fT6V3Wm6FAuyPAQkjB9K6XQ9Jt7grjawJxgfwnNdDZWFqplhdVZVBBBGD7GvErYmpVlrsehToxgZOj6BHHEfOiRnQ4IxnINayWNvaBmjHy/eUE9BVVb4200kIf5lIRgP4lxlT/ADFUdR1ZEZ1zg4IOTURaNHHUj1u4RJHCOGB4461514wVSRcRsVmHf1HpXZW+i69rKPeWFmTbElElc7Q5HUDPJqtd/DHxJdxF7y4hs2HIEis2PxArenF31MpyVtDyaa/Zm/eZUjqKpzSSXD4GdoHAxXd33wr8QQz/ACXNjchccJLg4qjc+E7uzkw8POexz+HFepCdNI4Z87exyKQ889Rjkd6cY2yBgj04rqhpEazrCRwq/exgZ9CfxqP+z4vJVscsxA47jH+Na86exipa2scyQAcdz05pcbSenTmtuTT22hljdhITwAc4FNXRrtxuWBgCO5xijniupcUzFHJ44pwXk9a3E8P3X3mKAgDjNSHw7OQFjmUnk429RUurDuVZ9TBP0yM44NOC8dOvpW5F4dvXziSFeeMnr70//hF9STONmQe+eaTr009xuLeyMLy1YE7uQOQRnFATC8Nkeprabw5qmPmVM5wRnpTT4f1DncYgfUknB/KhV6fcfspdjCaMFcj8x2qOyX5m9c9a6NPDl9K7L5ibgBkqvOKlt/CMgYu1yygjkbKbxEEtyFCVzOgTcOv0Ga07WJAPmwOOcmrNtoKhwjXWGxxlDXSaX4Xdk8z7ZbOAOPnxWMqsX1NVSkeZ67amC73KNqt1yKppzxnGT0r1HxL4QvpLUyR2xk2ryY2DYHrxXml1byW1w0T9R046j1rrw9VSVjCrBp3GL0/l708duP1qI+/c+lOGMH29q7k7HO7slJ+uB3pwzj60xOT8p/Klc7ULfxAdKq+gWK07Zm68Dioz94HFG0luDkk1LtViRnDdvl61ztl7bEUfzHPHtk1N2x78g96IreYkII23Z5G01p22i30nzeTtGMHfx+NL2kVuCuyiq5b0x60smFA59MccV0Nl4amkKtPKoQ9QvJ/WukTSdP8A7Paya3Roz1yOc+ufWsp4ynDbUpUZSPNOM5wOPegj5fT8a29f8N3VgWmtg01tnkgfMn1/xrC3VrCrGauiXFrcfwTtB/ClUYzy3FM3Hd7dqCxxWt1YESHp1ye4pobvnGPemE+p/CnKCw9cjnIoTZL1YvLH5T34qZITvy+R6c5pqHbwvHNOaYrwW6DgVorJXYiceWnYHjGRUckxyMHBGarGXJ4pjHgdz9Kr2mmhHIyVpdx5zT4I2mbCjp60+0smkO6T5V7DvV+Py4RtQAADsKuEZT1FKSiJBarGAeT9asHy1HBGB1NVZbobs9SBgDFU57gktyPw7V0c0aaMeWU3qWri5XdzgjuD3qm0x3Hue2RUBZmPr6inxLk++a5pVnJ6G0YpIk818YBwO9MUNI23kk+lHJ+XA69MVpWtusaZIGSKcU5MJWSJbe3WNQijcx7+tLJx8o6jg9qkZvITcwJGMZHFZ9zOrEH0PGDXU3GKOdJtkhm2ZA4HeoHmLnr2x1qF3ZuCT06HtVi2hJOTWftHLY05EtWNt4dx+h5rQhjCgFvlx0OM8U0KqDB7DgUTThfl68DtWkIpaslz1HSyfNt3bsdcU1pAGG35geSPSqhc53Kuc9qWJWaQKAxz+FW59ieXqWYWLOT27YPWrKqMjHpzUcKbBwSMnuKmCqoJP3iefYVcdSHZMWXI+U8d+R1p0MhVSw+6B2qCWQ87SCO2frTg4ycZPPTsabauS1pdHU+CvFV/4Z1Rbm0bKH5ZYieHH+PvX0j4V8QWPiPSo7+xlLBhiRMco3oa+Skfb0wOOT3Irp/AXiu+8N6os9qSYpCBLETw9eTmeWRxMeaOkjtwWNdCXLJ3R9Sn0Hy+vFIf+BH8Kr6LqEepaXBfW7Bo5kDggVbBbH3f0r4qcHB8rR9JGaklJDMMeRuyOwqNI51eTz2VgWymBjC+hqdWfHy8HPUUheQk8n8ai6ZTIsgHAyPY0ZycZPAzg08ls84/GkBbOOg+tCbDUjPXkngdqU4B9PbOKc2cYJAB9TSAtnqD+Oadwa1GcEDB/XNB9jn6mnBmB6ijc2Ryp5HWldXFcb0G7d9OaVcZPIJ9qcWOeq/T0o3tn7y/iapagXN0mOn4GlWSTtjp2FIcFfmbBx36UFV3Z35+mamxCSHs0uB8y4+vNN3ucDzBkehpAoIPoR3pY+2ST9RTYWHZbOPMOM9zTlDYOWOO+R2pWbPALEDuBSjdjGT+JppCuIduMru/ClTvlWOOmTTkXf1wPqalVB1Cg46kirV2JtDB93+L86Nu7ooOO1Sd+oP0xThycKxGR0p9BXIWVkOdvXjg81Iu7pwO/IokTceSSQexNPWF26bgaa3ExnzH09silGQTnaePQU8RbB7+ppwjbuU/EihhdWI8c7lIHvQW2KzNIoGOSWp7LjklcdyOleU/FzxsYDJoWkz/AL4jE8qN9wf3R70ahqzI+LXjdtQmk0XS5QtrGds8qt/rD/dB9M9a83iySflI46Ec0DYjDcQzfewe9O5bB6DnOKH2RrFImiTkc7vYHqasKMkEDr71FCuG+XB46EVFdtNHLHtjZ1J+cqeR71MYXKbSL8W1m+Zs88HFXYVXG0EntxVa2PA2pu6DFXIVK43K2RnjFDp9COa7uTBdozuYMDwehBz+lbfjKzHiLRNP8aWdnHqGu+HWQX9lIjOLqAHKsVA5yckn0B9KxoY3YbzhQTknFaui6hNpV8tzCu+NgY5osnbLH3B6Z6/hXp5biXQnrscONo+1joeU+OdJ1a4s7fxzPpcFjY65NK0MdseE2nnjPygknH+6elcgScBccZPPYf41614v0Dw/4c8TNealbald+Fr20kk00xD93DO+cIMtjjqfevLb21uLKdUuIZYSyCRBKuGKHowHv619XzXXMjxoy15SAruycFs9f89qQ/w4zz046/SlOBnIHXnP+eaa2M/MDyOg/rQmaNDZlLLnPTp6H/GiGU4wfTkE08EZxg5zxgdfpUEysp3qMjPOB/Kp5rMOW5cSQrtHJJBNSukc0e1lBOOuf5VTgkBHqc8k1Lu2kMflJPUc1pzKSJUWildWrQNlWB78HpSW920Y7nnpmtJSrH5s9OB6VRu7PP7yP64A61hJSjsaWTJleOYHgdO9V5rHgmMn05qmrOuAScg9O9TxXTpjPPPOKnmi3qPlkiJo5Is5BHP50LIVUBumegrRivIZFZXUdOlMkhgf7p2t6A5qXGw7+RRkTrImOnIBpUmxxnbzUr27Q4+bIHdahmj3gEcEVF2tS2k1YsiQY+8Bjtml3AjluvvVEOV+V89evpUnmZPytg47mrVRPcFCws8KryvAx0JqDZz+HbtU5fjqOadbwT3NylvbxvNM7bUjjXLOT2A71jLl3HEq7M4xwc9q2vCnhXVPEVwFtIStuGAkuX4RPx7n2Fek+FfhI8SRX3iaVNpXf9jiJz9Hb+grvvLtbCxWzs4Y7a2jGERAABXmYjGKKtE2jTvqzlLTw7pOlaONMWCKeIHLvKoLO3qfSsS88O6GH3f2bCpxyVc/411moXJYnoyg8Y9faudvpBn7ozjB4wa8l16je51KMLbGC+j6VbndHZIWB4JJP86gu5QuVVQFz0Ax/KrV7Nx1/Gsq4kVmI5PoBXTCc5r3mJxjEgnbLNnr3wahY9epyMdaeShccduMCo2xkZz6Dmt1ZEEbEMSvXPv1qld2UcgDRnaT1BGBV8gZ/iAx60wqMZOR9a2hOSIcUzHNnPuJ2ggH++KethJjLsFPoOa0yucA/pUbKc4/UmtfbSsRyIoS2W0EK2SPeqz28oJxGfp61rEeo+pFMKsM/L+dCquwnTsZqWsyKzbe3TNIv8XOPxrR2kjgH6gZqF4S7/IPnJxjHU1cKy6g4MrQW81xMsEKF3Y8Ac13vhfwlDbFbi72yz9QDyF/+vSeFdF+yRK7JuncDcR29hXYW0Xy4btz9K83F4294xOujhtLsfDZRqBnLAY5JwKnNvjhMsMdQafBg5KkMcc4PfNToGJ5+Xgdq8tVJXudns0mZ4WS1ZpIZmjcH+FqdcapqDPHI2DIgxvAOWHoauFFwS3Oew65qncKoOPlORng1V1IXK76FSW9uJb/AM5o2xtwRnHINLNaXN8DtzCp465OKngiyct0BzjNatusaKFZWxnnA+v5UlNKWiL5W07ntfhWy8Nx6faQQ6kgaO3jQLtwF45xWhqdnbxjEM8cqkZ4rwCx8Q6xa6nLb2tuJ1g+dUMgEhQ+gJ5ro7H4kQfcuUnt3B+ZZEIx+desqkWkcFOlJX1Ov1rRbK6Y+ZbxhuxXgj8RXAeJNGhh1VbVkV4pIt67uo5xxXSQ+MrS4BfzkK4J64rmPEGrjVNXE6gLHGAo3HGRz/PP8qJRi4hJyvY5zUdDijClEUgnHrjHase/037PIqxruJBYKRkcYrrLq5iZz82WyTgcewrB1Rt064JBVGbk9j8o/X+Vc6TWlxxSvczYY1YZeEkE9VxwfSrkaWZ2rJNt9Nw2/wA6uaXbxsm1hyMZJ+tXBZxlvm4Zsbfl6isppJ7msXczU06Mxq0e2RWBIZT05qBLFo5GjVTtcFo2Ixg+lW7uGCMlkJULyWBx7mqa3FwsPnGYiM8qrcsffmnF8y0JnHUjkRGt47mP5QzFZAf+Wbg4/KtPTk/eGF8Hjcrdf88VkQTzJHc3c2wQ3HUOMbgB19v/AK1T2uqqZrOTawAj8tyTgex/KicW0RHRnR29msmSwX0Jz+FVL3RoWhJjX5iSD9fWmR6xCplG7BwDjr2qO41hWaRFY/L0IPT1rCMoxZ0qLaKccMNvB5hAVhKm8k8EdK14rWLfvbaYt4LMOwzyf6VgT3tvIjBW+by2G3HU8VbTW4Y3ChlwgQEAZ3ED/Gu5SickoyTNmLRbWbX7G1l+S3llUOR/dJPX8eK9p0zwbaqipHHCoReFKjGK+frjWnmuRKjiMqQ2T3IOc13Fj8Q7prSNpriRSqgE5wCKvnpsIwqXvc9Wk0KC2620bD/c615T8cPBei33hq6vrazgtLy3QzLKi7c45OfqKsH4lWexhNe4453P1NYHjDxmmsaHc2kPz+emw98LnnOPXpU+2jHVGs6TcdT54dWjkMcmQynBB7GjGPbj862vE2m+U5u4xlSf3gXt71jLkDrj2zXr0aqqRTR5s4uDsx6gj2zV/T45M7/IR1z/ABk4x3qpboXkUKScn07VtQhUjCjsMU69ZQVkEKfMxXsVuDun2gY4RE2qPyq9aWdvCR5caBvUDmoIyCOdvHfHFWIyCBhgAOMY5FeZUqyfU6oQSLghG/7/ADn15qZEfGfmDZ9KrI6nr8w7inxsFwNwz71zyd0aWSLihsAk4x04qxFuOfXsKpozbvlJ49D1qeORgepPv61N7aAy2oJzuUcnkCsbVPDVleFnjQ28pPJQcH6itWNznb6HsferEchweQOPSrjNxd4smUVLc4SXwfqSn9y0UoxxlsGmL4Q1pt37mPjgfOOtegiTI3ZH4CpY5CD8uG49MV0rGTMvYo8t1jQ7/SkSS4hJRuA6HIz6ZrMWXAGFr2dlDoVZUbI5UjIrn9U8H6ZdSNJDm1cnPycr+Vb08braRnKlbY82MjN6j2zSbScEn8a7aTwBccmO+jbB4DLisPXvD99o53TRGWEniVBkfj6V0qvCbsmQ6bRkQxMw64GeTmr8SW8I3febtn+dUPPxyFwB05pDMSBtxnHWuqMoxRm02aTXRAAz0FVnuM5Uv9MGqm52Hf6UBe/OD1PtVuv/ACkRp9yR3djjJA+vWmqpPHU/XpTlXgfeHPTFO3Dp378Vndy1ZrZLYcFyct+GD2oeRR0POOcVGxPf06VLZR+ZLub7q9aqOrsiZbalqxh/jfO4ngelXSwiX5iBwSMnrTQ4jQZI3Dt0qhcz7ie3PArrTVNHO05D7uclvvZBHr1qrlmbHQ9h/Sm5Lnqfqe1SRbV5Jz71zyqczNIwsS28XzBmOcDpmrTSbT8pGPrVVpiAcAAZ9KYCxPb35rRSUUJxuyw05OeRt+tRP87ZA4B45pUgLN/I1bjgCH5m59O9aRcpGbUYleKN2+7/APqFXoY9h4OWA9akRF8v5jtHao5rqNAUXkg8kcZrWMUtWRK8kS4VTuc/NjkE1DJP6N+Ge1Up7os3y8jNEUMsg3MCBSdXogVLS7J45VZu7YGDn+VWYcbhg9OAPU1UVTGPlLE+w4zU8TbR06nniqUtdSVFWJw/qQM09G2gEdeozUQwwHqDwcUu7KkfkMVpzJi5Lan0V8GtV22Vxp07bYkMcsQMbRhRKucAHtnP516TtGegHoN1eDaQt9a6dPDJHNC39jW1wH+1CUECTgjHKjnp65r0v4f+KI9asltbpgt7CAGDHlx6ivjs7w6jW5o9T3MsrOVO0uh2Hy85xTTt3dqDtYcMMDv1pPlx2/KvDuetZCcDj5MUDbzkj8qGA9f/AB2jsdoZh7LTVyRCcgcL+VBwRwVz9KTb1+VvyxQy/wCy35Utw0F+UH7yk+4oHPHy+9MbHPDDHQkUvGfl3fiKE7itqO24/uE9zSFccjb+dNO0nqevcUDZ2ZWNAJ6msIv9lvxFI64x95T7ClBUHllyT6UjkEdfyFXbQy5ncbhc9See9PEasB1x9Kagy2dr8+vFSgMO3U96EDYm1QM8Y9yBSjbwA3BPIHNKzSY2/KPTikLHvJznj5arQRIrfJ0HIpvznO1QCPU0gB2n7xHbK9acignO1zxxzTQWEIbGTt6+mTSsDk/MAPfig7MlQij3zmnFOoVQc9gvWiIXsMXb/f7Z45qVPmGcs3fOKRWbA4bAPcVMj8ENw3YEGqTJcgRcjI3E9xtoEbc/KcHrk80qNtDNnAA5JFeSfFb4lbfN0bw9c5cZS4uk/h9VU56+9OwJNssfFX4gx2KTaHokqvdZKzzof9X/ALI9W/lXi7szMZGYsSfmJPPP86RizuWz8zHk04RMflLdemKXLfc1SsgAXhQNxxzVqCJTy3HToD0pII41G05yR0xyDVkKvyfuywx1FJrWyKVrjkjKjC5YE8fWp1t0kBWTucnPHaljJ4VUYehNTw7gQrcDHf1FWoyE5IZHDGhwq7QM8mrUCIwwwJY9DTTlumCoHSgjDMuQ3fI44q1Ezb1LBYABY2z647GkDfMwZe3THOKg3RggEEc8n+lHm4HCkDPU/wA6T0Jd2amnnT9Z0+XwrrbE2F23+jzBVL2sxIGQT90Hv715/wCKLSabU9XsfGviHytS0eBbewTy94mweACo5wMfn7V008pYYCbeeceue1ReK9SGuaFZabqVv5l9ZOqWN3nOE3AsHH8ROMc8YFe7luPTXs5nl4vDWfPFHkUqMjbXUo3HUY68j86jI5ZcYAHOR/Ou61qC68WXGva1rFxpujXul20KrabRCZRyFCgnngdevTt04Yk8KVzjnJ7V7NjmjMQHsvI9+uP6Uj4wMEsOgOOv0o3FSRnOfUfqaZuPfjPT3+ntUvUrqRuPLG9DnHUVJHIrL97r79KC3ucdxVadWjYOo47io5nEpq6Lu7GQCVwOMinQTbjtyQuOp5JqjHIHPzD8M1ISFA7HvVKYW0Jbm2WXLRjDe1ZzIVyrZznHWrizOM/NxjuakkWGeNR0IAwazqRUtUEZNbmb/CACc+lKGZfuninywvG3JyP7wqJs4x2Poay2NLEvnSdOo75PWmrJz6c1Hkj8+9Nw2T+gqXJjSSJXaMn5iMZ9KafKx976cVHtYgcHGcHFdn8P/Br6xKuoagrR6cjdjhpiOw9vesp1FFXZfSyL/gH4cf8ACRaYuqXupCytGkKoqx5dx3IyeBXqvhjRPDfhIFtNtQbjGDcysDJ+B6D8KjfUIYIUht0SGGNdsaKAAqjoAKw9R1Rt3pnOSRXi1cVOXobQgranVX2vl/l2hhjnJzWDfa3GuRtyxHB4xXL3WpM38C89gpzWdLclwflPpgGseRvVmmiNq/1tWJAC+xJrIudTWQ4yvT+9mqL5zk7h2AqJ15ycqcdDTVIEx0s27aT37DtVY7c5zz2zT2XacAc/0phBUnjr3IreMUtBNsiIXoDn9aYyjk5/EVI+cDPbnpUZHHK9+hPWtIpEjHHGeKQqOOcnPABpSG3YXuexpMHA+XPpzVXGRkYYnYTjvTD3wcH2qXGGboOOOetNw3Tkewp7EshOMdcmmnP444wKlOcY569jTSpI57d/ancViInr6+hrpPD2mBEW5nT94fuj+6Kq6JprzSCaVQFBBUEdTXT2ihU+bjBx1rjxNeytE6aNO+rL9vGqrhgABj8BVxAMbfmzjkCq0Iyw5zg8n/P1q5C4XG3/AL6JyPwrzbnetETQBQv3hkAfNjrU4Plhf4sHrniog6nIB7ZGBzxSlS79GIxz9K0vYlq415t2FHB9ep/SkWBjJuxgehHWrJiXkHK8DPHXn/P5Urqyv8vAxwM9T/8AqzU2bRLbTGpGVOA2CRkCpJFXySw2kYJY5zmnAqzdCAp5yOGpGfqgUfSnGLBzucH4svbm1uhdQZVl7D0p+keOZJIRDMdw/iVsVu63pqXkOxh3ycdPrXnms+GL23kaWBWYZ6p1712U2mrGLly6nZy6/E6H7OqIxzkqBxVJdWkQkmXgHoe1cF52o2mfOjfA45GKX+1TjD7lYda15JWsmJyiz0ZdaRRliuTyQRUR1ETXBbaCzhRkdgP/ANf6V5//AGn1w/r7cVctNTKMpZ+/rUSv1IVrno9hdbRhiAoYuc9M/wCTWpBeRzRNJuyxG1BnpxXmkWtMxCRbmyONta1hd3/2f93byBsHAYYGfxrlcW2bqx0t7Lb+Z5bESQwrmQLzubsv48ZqvbxNqVwzTYWGP/WMDx/uiqGlW98LWONlDPvM0uDnLngfkMVcm0y6miWGc7IWOAqHGfXpWqajYxabZVk3a1eqsX7mxX7oJxlB3/HtWhcQwScL8wA4APX3/pQmmeTA7bjtXaMA85p0lv5CwjbzyHbqM1bk2Ta25lXulsGJil2MByRk/h/SuZvri+sWY3MbAM33h0x25rvYAFEqSA/J0I78ZFWho9vehkkw6sO4zx3zWThG/vI1jJtaHlR1hVyytnPUU+PVsglmG0jk5712Wr/DOG4fdY3DW7fxAcisO4+GmsR7jFdQSYPcMK1g6bVrkSuuhRg1Reu75RxjOa1rHxQ1qALdd2TkDrxWHeeEdfg3bbZZQOpjk5p2lWmraaczWM2c5zjP61cqUEtHcFWtpY7rR5ta1ba0Om28SNkefPEFGPoeTXVabo8Wn2JRW86aQgyybQNx9h2HtXG6LrVwhRG3qFHO4Y79Oa7TStXjulG1V39s8jFcc7tWNVK7OW1/SmZJGeAFTwflPTHNeaazpD2V3thDGFz8uR932r3a+jklVvLjLLnDOTxmuK8R6YswZpAAWPXGAD6+la4bFSoS8iMRRjNaHBWcKwqejE9fpVpNpHTJ74p01s8EhjkUhgeCehHrREnbng/lXoyqOfvHJGPLoTIFyF3Hrxj0qdNuQoJBJ57ZqGOPkEE8nsRxUscYx146jtWEiyT5QTiQDtg9qkAU5KsOnTFN2k55OMcGnqOOWGcdCazsrDJ1X5eG9MipER+MEdaihwGAyefepl28naAD3zQ07CUidA+7hl54IxipgHyMBuKrx7ezbgfeplIUnG4jPGDTWhTJ13H15PrUqb88KwOOuahVtoXLHHoKmiAzjcfbmpDoTqJMFvmwBxmnjcMHBGSATjrUan5iB3757VNGTsILE5GAQacmK48FsdGBHrSsvmIySIWVs7lZcilXIU/vMgnkZqXjrubg9z2oine4XR51428MPZl9QsIS1r1kRRyh9fpXHEx/7XuDXvG1XUq2CpGCG4/nXEeK/A6zGS60nakh+ZoCeG/3fSvQoYlL3ZHPOF9UefjYuQMmgsAvCgH1Jptxaz20rQzxvHIDgqwwRURVs49K7lLQxJi3qw+gNN8z8aaQx/H0q1a2ZdPMlIRPTPJq480tETN2GW0LzybVHTqfStVfKtoti4J9KhM8ccflwqAOufWqkshPt/jXTG1Na7mUW6j8iS4mLEfMT9arMc5LEcfzpueasQWks2MAhe5IxWbcpsvSBCuM9/pU0UUrdA2M8cVfgskUfd5z1IqbCghdyrgdBW0aLtqZuuloirDZtgl2VcdCTVmK3hRMhSxA5PahpoUz1ZhVebUMEqpXkDpWyjGG5nJyZeZQFbcVVfQVDLcxR/IqjPqetZstxJLnt1yfWomLdzn8al10tgjRfVlu6vN+PoBVeISXEmEJK57UkMDTOM8Lnkj+Va8XlwxKFCrgdSetQlKo/IuThHQitraOFMvgtj1qSWVVQhTjP5VDPcMQADzjJ96rh2bjBGe+e1a3UdERZslj/eMDn5VPABqY4yT2PfPWmj5RjhQelOB68jPb3ppsTihwwV+9z2Bq1p0S3N/BbtNDAskioZJjhEGcZJ9BVPcGB5wcCup+Hlqzapcap9r0iFtNga5EeokFJsD7oHc1cbmcrJHoVrb28Nv4uuFXTgtstrYo9i5eKVhhiR7nuOxzWDYXs1leR3Vu5SSNtwI4rdltm0v4V6VBNDFbzaxeSag8aDGEP3MY7YIwK5UMBIWyox6DrXzubSUqnKepl1Nqnc+gfBviKHXtMEkeFmjG2aM4BU1ukSYHy4Pua+ddA1i60jUEvLOQiQDlRyG9jXunhXXLLxDpq3MEmyQcSxZ+ZDXz1Sm4s9aM7o1sTE/dUY9Wo2yd2UfU1J5K44csD26UeWn94+wFRZl6ELB8/eXn1FHz4x5ifSpBCuMln+oNJ5UeMbmoE3YZiQD7y/lSZkwMMpA7mpPLVh8rMTQIkAHzn34oBSIj5hYcKcdgaNzd4849qkEa54dsfzpCgB4Y5+lFgTTLrOvO1QBnn5aaJWB449gOtTBTknag9t1IYwq/cDZGAd4ptmSZEWZmHX3Jp67lPXnHrRsZlyVYEdgwpyxlcExsOM9RQttStBAf9rHvikVnJwHbHbI61KFBGdrNkdz3pduP4Tu+nSnbQS0GFScncSaegB9se1CLjK4Y59BUm3B+7KMHqR/9erjFCukJHtXjcefbFOOSyqvPPcYI/wAaemM8rjnkbKVCFPXPtsIFPQm+gxQwO5SvB457U52dY90jLgDJJc1OPL27+PchTXknxi8f/ZFk0DSHXzmG24nX+Ad1X39+1NCV2zP+LXxBdpJtC0O4XZ9y5uEPX1RT/M/lXk6Z+6FOM8jFN4Zcv3PHNSxZbAyNoHU9qaTNUh8Mgzhfu57irVvtB9GHPJ5pkaoc9fYj1pYm/eFxjaBhuP8AGnytjbsTRoGn5+bgY+pq6ka4+VWJB6Y61WRlDZYcnoD6VJ9pChSGG4dcdv8AP9a0jBkuSLh2gBW9cZI6e9GeE2txu5zVSW6VmVuhI4FNkuRnJO0EYGD0qkQ7tlqSXa7DPOBgZ60yRwVUBuc9AetUjMGGQecHBBquZtu4A4J647e9Deg7GiTtyAxyR6YpBIy+oxzk9KzWmXb944AzkngnPemmfH8Xy4xjHeobTKNGSbIKllJJ4xVadlb/AFiZyCAAetVftB3HJ6+npUTy5kypPscdKxldPQfKmtTo9Si0jxlpdvpN8IbTxHEWa11FwiRXBwqiOQgZzgfjiuT1zStU8Q+I9SS4s7DRbjTLHe0QUxJIqfKpXfjr6+lWHYbtwY7lI2kN0x39qsaneWPiG0Sz18Fb2PC2+pADc4CkLHKW6DP8XvX0WAzKMo+znuePicI4vmgebMPoFycgHP45pjdOc89Oa7PUbGbUNW0nwrd2+m6ZLaRGBr0MfLl6uWLHAPXt3rkLmIwyyRlkkKNt3Ichj659K9WWiOWLuys3yn5Xzmm7sE7ufSpM9GzkevrTJOuSQCOhxiob0N4q5A64bcuM+wpFk9SSB1zTmzjH8I7YqOQduvFZuTQ9HoSf7QPB60biF4H61CCVycgg0u9WGTxx0pc4W6EgmbbsycH19KZjJySM4o79xnvRxgHkkjiok7lKNkIQnPXAFH/AB+dKcen4etdB4f8ADU96yzXm62teDz99/oP61lOcYK7KjFt6EXhPQm1W68y4O2yiYeY3Tef7oIr0uW/8m3jit4xHFCoWNEXgKO1Z/mWtrbLb2qLHGgwFB4FUZJM5yR9Sa8qtVdV3OiMVEtXN/M+OrHHUms6SaSVixbJGSCKRwPu5A9TQ20AHcoOeSD0rOKViyBs5+8SSetMZWxz07Z5qxtHrnPQ81EVUL8rcD0NWnoLl1IWBC43dPWmFW25GQSanYLkYwMnmmOvP385+oobVtAaK7gg9G69RQy4UHPPpmpiAMfMOucZqLZ33d+Md6FuBEVwwG7vxTWB5wR+dSsq5PP1pjqCQOeemBTTQiJtysDu4HqMUm09fTnGakZG59M9qbt+bB+uc1QnuRNux6ZPJzTdvbdgj0NWktpJOEjdiT2qzBpNxKPnwqjrt/lQ5JDUW9jKRSX2qCzeg61s6ZpWSHuBuYfwgcD/GtWz06KBAEj4B5Ynmr0ahAOufu4965p1uxvTo66kEcO1DtPP04qxGvPbrwPX2p2fm4GTnk+mBVmzs5Jm5BwPmyRmuNs6rWFjOBkdAMZJq5CjtzyCBxxVq2sVjT5lzjG7I/wA+lOLRgbkC7emQalRtqVdsSCNQSWzjPc9asxtsXAI4HH0qpufOc5B7Cpyxb5U6Dr7+1UTdjs72+XOfyz6U4twMkKOmAc4qOMMy7vmA4JyeaZK535DA9P8A9f8AKhPUltlhWO3BJ2gcDP8Anio5J9mQeuOPaoXm5VQfmOR9TSxwsyq3Y+tS56jUUVriRmLAE9OmKqPINp3bVOeh4zWnMsaqzcBVAzg9T71kXjwhlEbLkkqMnqfUe3WnG7E49xJIY5UCtGjAcDKA5NULnw9ZXBBayhOTyQnStBJUWMuvynACDdyTnrWhBMjb0Xld2AScmm5OLE4JnKjwPp00mfswAHdSeTWpZeBdHgYM1qsnIxk5rpLe4t45FwcluDtPPapbi/QRjAbIY5JI45P/ANaplOV7NjUImZbaPb2rtDFbRJtwBhRz37VItjJEYy2PKkyV3jgEDnntT21CPy0XhWxkkDuO/wDOq39rSiNhuXD5JGM1pGxLukWo4bXdDBKAs4+4SuUYH0I61bjtUiiVo51ETg7VAxs6A59OuaxJNRWUK0YbhcMACQD7Y6VGmoLj94WbBwSa0k4kRTNvVY7cW8reYGyVzkYx0/TrWTrjNHJCybQnmgHjgioJNQWQON+Qy4JzxUMl5DcQMsgXbwy8+hHFKM0EoWRaLrJNM2wKpCrknqcf/XFa+lH/AEZCflYOVyO/Gf61z9y52wxRtuWR12k9dvocfStyK5jhCozLnz+D68D/AOvVzatqTHc6BWjaLPclmJHWomdfLY5VsZGR0rLXUY/lZWUk5zg47nNMkvogzMsmML0HpXOmuhvyst3G0MzbQ25ewrHCwrAwkUFljDuSe5J/wqxPcK8kfKrggH24qlezOjzONrDKLz3/AM5rqpWaOardDBbqrKzxqdwG4EdDTfNispyV3c8EKec+gpJ71SxXJwATx7Vr+AYoLzxXaJc7WRFL4YdWA4/nWjpxbREakkixaTL5CqEuo14wskTAfnUeqWrXKlWCGLG5SF6n0r15Wt1/hXjoCM1FPZWF5G3mQQknkEpjBrKphXujaFRtHzfr2lhmK7drL045Fc4sTRSFXGGB7nrXt3xI8OQwaU19YqqNC4Ey56qejfnxXmV/p6XEQ+bbKvQgdaKTlHSRE0paowkySPmxz0qZd3y5YHgZqNozG7Rup3A8U6PGRlgQfeteZcpkkyX2IGexNPUYJGR6c1FgAnrjOfpT1x3U5HIPrUdCtSb5QFyy+wJqRWjGfm+bPQmoQFJHynAPBqRMdNrHHTNNNWDYsRsMZ3YAHT1FSKY+eV5IyQDnFQIeC23OD2FTK23G4c56nHSk1YNSxHsz97j0qeFozkZAbtVVcKc4PPX0qSPDA9AQP71INi2jBeOcehNSs6sAvII6VXXO3GFx9c1IPlbnbnvih3vqTYtLJ8oGzI6Zz0qRJTxhAoPY1XBUAfMuQeMVMvY8AjoQM0JsdifJx0I654p8bYzlc46gjkVHGSM7hwf608bj0Y5H90dqdx7MrajpllqcRjvbWOQHuVww+hrzHxv4f/sS+Vo0c2k2TE55we4NetAgjq3B7iq+rWNrqmnyWNwrNHIMHPUHsRXTSrSpvyMpQUjw+Hy8/KynHrUryNt/vDPQGp/EmiXeh35gnDeWTmKQdGH+PtWaHGDn15xxXrwqpq6OWUW9CfDtjPbsKVY1Y/M2MdahDHgAkg/nSknGQe/Wr5rkxVi9C9rCAwXe2eSR0pz6hn7ozzxzis7cSPQdxSBufTiqjVcdiZU1Lcuyag5/i6HjmoXuJGGM9e1Q5ySOOopQCMnoMA80e2mwjTiugu525LcYoRcY9+uaUYHOeTSpukk2xjtxg9KV22PRB2wuM+lWbW1MnzSYAPYmp7S2jjUvIdzZzg9qdNMoXC/UGt4Q7kTn2JGMcSYUDg1XldnYsOF5xUbNu55wepz1pvmbW2rk+mOa0c1ayJUL7i/x44zkZJNWEUg5PzMe5qNE2jnk96kHX6jOc8UorqJ6Ow9fz470A/KCR09ajUnJ+nFSMxOMc5961uiRy42jp06GvUNH8LzTw6F4Pji0O7fV2S/lvoD5k0EQ+8jEdB29K5TwPYTLJceIvJ025t9KxNJbXcoHnDPYZya9C8Lxr4Z8I3/iSaygtNU8Sl0soEBH2a2JOSAeQOw/ClOapxcmzLlc5KKF+ImpW+peJZEsWX7BYItpaKn3QicZGOxOa5plB7ZJ/nUoXCKQ3y4AGOR9KYxKv7eor4+tUdSo5dz6SjTUIJDMEHsCOuD3rU8M69faHei4tJCh/jUnhh6GsqYNg47+tRxsVPPQDoRWas9GU42Z9H+FPEFtr2nrPasPMXiSMn5lNbBDbumCOgr5t0DWrzRb6O8tZCjJ95TnDj0Ne8eE/Ell4g08T27eXMnEsXUof8K5pwszSMro2CDnO3v600qPQ5zUrOuTjI46kdaAVAOf5Vl1BkQxjox/GndyBtPpmnBVPVSD9aMRlux9M1S2ErDT36fUGkJ2nnApxxjjBAPXNJlSvQAeuKHsMuZUt1Gcc5UU1vLckK0frxTdyt97aT25o3O3RVPPrS5iLaj0WP8A6ZgeuKcFjwPl59hTEDA58tSR/tClbBHzKSAegNVuhNMeNoPKYOPQ09QCeFbHfk01duPljOe/NOQrjowyORmnygOG0HhOD15xilH3yArEjk4Jo+UkDDdeMU9dpPG8nBp9BeohHI3Bj+PFTIFwcsT7Uh6dGGT1PWqXiLVrPQtGutSvGdIrdCx3dzjhR6kngfWmrE7nL/F3xsPDOjC0s5V/tK6BES7v9Wndz/Ie9fOM87TSNLM7O7kszEnJPrVvxPrd5r2tXGpXn+unb7pPCL2H4VlhyBzjcferhFtmkVyosK67ehx9O9SCRY0xwT6A5H41S34IXkHvnrQ03J3Hkjr711RpEOoi8JsA5JXp1yKcLhlKuuVx94dhWVJdbUPI3dsGqc2pYJGfl6EZ4rX2Zn7S50T32OeGAHQcVA19ubdvCjHCg9q5mTUlxlZMY6CoJNUH3dwBHqKOQnn1Ote96ZI249eaje+2jIbI75NcidTXcTu5PbNJ/aZyQA3vzUez1NPaaHVPflmPJI+v6Uf2g20qjLk+o5rlRqDgn5HyOuFPek+3NnbtfpxkEUpUn0Gpo6n7SufvHkHIz3ppueMKc++a5j7eQWbDc9RQmpfMSzFffFZ+yaY1UidOsxZm3P259qT7Sob+JiR2Fc6uogsuG49z1qQXwUDLg7j0BrOVNlqSZ0LTr8o/hI9KZNIrIQSSpHTtWMl4rOdxxgetTC8BAKtnHTPSoSaKumtS75rHauob762CFVWT52hBGNy59PSql07WnhpdNjFlc2VzdGY3SwkyoBhQCf4e5x15NJ9qZom6jHXB71VkLJIJoWKvkE9w2PUfhXq4PHyi+Wep52IwqfvRK2q6bCNRuotFuG1K3gG4zJGR8o68HnAPfvWUzYIXIZs8g1qQXYC3KNcSWU06hHdWOyRdxJDAc+lLqFksb2kF1AloqRYknjfzQ7EbhkjgH2r11VjPY44qUfiMdnXPPWonGRkfnUjxSLb+f1jZyitnqR7dag5B7gjgj8als0W9w780jcr8p780N1wV+uKToAOprNsvS4vb+VS2sU1xMsUKl3Y4VQOtMjXdIFXLEngDua7Lw/pIsYzNMAbpgeDxs9vrWNatyI0ir6FzQdJttLt1kmjEl4eWYrnZ7Cr8twZOTnnqSKhZ8A+nfnioyw47564rypTcndm8YqKFdg7DBPPPemNyD047YpZGwc7uM8AdcVH5w+Y7zjgcmhDHsuBy2fXII/pTFVQ2PvD2FNa5QcZbpxk9qZ9q4DAZGMgdaL2DRkpUN91h9KiIBA5DD2qJpZM4IbI7Cl2zMOhyTxgYFVzKwrMcVVs47e/eoz3DfmDU8dpKxXc3054qeKwJK5QEnnkdBS54LqNRkzMcKxJwe3QUq28rEfum59+h7VvwWG1fb1z0qylntZlAyxGKynXSeiNo0HbU55NPmfH8K57mpo9JxyX4xnAroIrQEjdkc8k+lWYrNdxUbQQBwTxUe3Y1QSOei0qLBGzLYPDetWoLBV27YwuR3AraaFgMqDuwSDjGPelt4vmzyw9APQ9al1ZNFKjFGZHajAjZSc4yPWpzAFQBcZPAOf0q/wDZ8sMunXI7/wCetWIbPKHzsquQCCePrWXM27lpJGbHCxO0Ix55yCKs2+mySsN2TzxgdK2be0jUDncWJxz+lTpJEqfIoDY545xReTHpYpW+lw25PmAKx6A1YEiq+yOEDJOCD1pJJmfczIx3HjBqAGRnIXjBwB/n/PFNRSC9wdnbIctz1OOBTSNy7uvHX0/zzUht24+bnOCSafGn3mZug/AVLTKjdkUC8g52jntUg4UcFfcCn7MKcdAM8UgGCGV8DB5peY1sNAbG0HGBkjuf88VXZH3Z2fL0BHbmrEmAPl3Zz1qOKIStGuJC27AyvHNEdWTJpIakckk6rHG0jn7qqMk8VsS6FfKh81YbclRhXkGR9cV33g/wraQQBjAZJAAHkPVj3/DrXSt4dicc2kS8dWAzW8MJKWrMniLbHgl9pqwgmbUUO49FOQDis86asxaEyNIowc47dgK951fwpY3FtLDJbQ8oeiivJdKgjjt7qOTc3kysin0wxFaTwzgZ/WGzEGn7CI2VhxgkjpnHH8qWK3jWMMwZQeMnsenP41o3zbSjhvmZNuB0BH/1qoRB2jlIwyuzuSeMf5IonCKWgoTk2XoLG0kMOd3Oe/GcVdGj2YH7wFQO5PWnWCHYoz8yjj6Gr7lWkbnBQDnr/npXHK1zpiUotE093bHzfjStpdhA21IFAJYnP0H+Jq9HJmJWICKRwB3GBk/nWfdSs8uC38bL19x/jSW9kJ6oxEAge7EUahpGVhn0KjiqwlSfypHjTa6hXz0z0/PrVl5IzIqMdx2qD25GcfWsid/LtplLhVN0QOMccGuqmrrU556bFu7022kBQRqjg7Sy8e+cVzd/pOpWzPNat9oRGIZTwT9PWukuXbzWEgY5CORjBzg8Ux/NaRGBA3Zwu7AA9adkmJt2ORttW2yL5gaMxZ+VuvIqzLrynDBiQFJA96u6tp9tIP3qplVI3H1rmbvQZGYfZ5NqnlVc5yMVv7ONRXJVVw0Zqxa7jjOMLwCegqZNa3Mu70/SuKu/tdi/+kRSbQcBhyMfWmf2irKCS68dhmolhl0NFX0O+OtKqKwbO09j3pk+us8aYc4B3A+47Vwp1Bc8M3PTg8Uq3w/57YB6VcKMooHU5kdiNR3SFs855BrT0rWGsdTgvoju8o8gdx3rg7e4HUSKVHo3NadpfRx4yBwecnPFNrW5Eex75Y+LLaYK4f5SBkE10On61byJuEh6Z5NeBWeradchY7gOnUBkODWhdX5t0/0DWZGVv+WZHIH1qXWfY1ULHqfjK+jm8PX7xyKRIqxRjP3juBNeatu5V1VjnnjFRf2rc3EMUMs27YPlAPf196HnBXHPoMHoawnNtkwpPVmdqtusnMICyDJGP5Vkc7SOgro5gGQlAc+/asW9iKuZRjb1aiEuhMo8pXDdeSQeORUm7gjnpx6CogVB+8AOx680489Cx44IFb7oi66jycjk8Y5OeBUqnadzYH65qAZBUDqO4FSIqkA/MMHj5c1FtBkqsN5JHzHpxUiv646jrUWeN2N3PGfWnJ93ljzQ9hssI4yDlTg9/rVlZBnHyjcOMc1SjA444xwDU8a7Sv7sn6UmGhdEi7QD1OQR3pwkzwrMAB1HGKrJ82CdwGe/apV3YG1V69zim1oKxbjc4wzbhUwkbjGQT71TH8OcewBzU0YOQwG3nHWmrNA1YtxtkEjGcc4qRHbI+Y4xnjjFQL15IXBxkmpF4BxjI6kHFNrUlstCTkANkehFODnblsHAwMHvVSCCWe5QBlJOQqg4/Ot2PwzqbBWEcGCeCZBVRpymtEQ6kYvVmLqunWerWRtr6HzE7EcFT6ivLfFXg2/0lmmt0N1ak5DKMsnsw/rXuSeFtYx8qQE88CYCnP4Z1baQ0ERGMEeapropKrTexlKdOXU+ZPmHfA7ilDH9a9j8X/CfUpllvtLhjWTBZofMHzfT0NeT3tnNZXD291DJbzIdrK4wQa9GEm0YOavZMrFsctikEgJzjBpfKB6sv0pfJA4DdP5VepVxA3PT35NCknoMk9BirMcMPBYsfXFWI2t4eY1yff1rWEWzNzsV4bSaQZYFV/Wr0aRQrhcY9e9QSXbMSvSq8kzMeO3oa1ThAyalJluWYnhTxnOB0NV2Y/xc+mKhDn1xwepprMcge/c1DqNstU7MnZ8/IP5VLEu3njd6+tRRKVHJySegqcZz6ke9XBX1YS30H9xnP40vbHPtxTFYc7cnHc0E/Ug/nWqM2yQnvg9TgVr+F9A1TxFqX9n6XAss2wsdzhVAAz17Gq/h3R9S1zVYtK0q3a4upc7VHp1yfT611vhnRTr8en6LpOm3NlqFlNL/AGtqAlyqoT0OOgGDVGbdjoPBmi6N4ovbPU7nSYdJ0XQrbbqMhlDG5kU5Ax/F6cZJz9Kk8Ua1Jr2sy3zRC2hCiK2gHSKJR8ox/P3p+vatp0tnbeH/AA7H5Ph+xY7CSc3MmeZDnnbnpn61jF8nIUDHU14eY4tzfs47Ho4LD29+W5KWXPA6gd/1qGZguPlwe47CnNJ03KCMUxmXndySegOMDNeOonq30DcpAI9MHAqNhk5GB755oO4nqQSegFJKuPmdlzgd+CaNUxboOPXIz2rU8Pa5e6JqEd5Zv8w++m75XHoaxmyM/Nn0IpN+D1Hsc1SSaId0fSnhTXrHxBpiXVu4DYAkQnlD6VsL8px198188eBPEreG9ciupFaa1yFuYgeWTvj3FfWGhW+g6tpdvqOnhZreZAyMHPSlSwUqjsmY1sWqXxHLbjklV49RThuA+6OtdodJ08DH2WP8c0n9m2I6WkX1xXSsqn3OZ5lC+xxbb26sFXnoKYT/ANNRk1240ywH/LnD+VL/AGZp5/5c4v8Avmh5TPuL+04djigowcrSrgjIU5x0FSADk+WevrT/AJT/AANgGvIjuerdNjFUE9CSPU04KCDgEewFSJjg7GXJxg05VyPusT64q1qyOZXI1VlIznpzxUirk9Tz2xS/dYZDAD2qQ7QdxLYz2HeqsFxiYxgDn61KikAfMB7bqWMox+7wemOanUKqjGQfpTtqQ5DE+XLMcfhXhX7Q3ihrrU4vDltLmG0w9xtPDSkdPwH6mvZfF2u2nhvw1e6xdOWEEZ2Jj78h4VfzxXyDql5cX19NeXLmS4nkLuzHqTyaqKuxxYwuVz0BPrTGblsdDjAqNsEljkYHWj5c55x9OK7acUROVkKoY/MAcd+aRreSRT+8UEjpmpI2CA8EkjsKmfdNtyiqoPRQK6E4xOV80noZNxYu/C3W4k4wqn+tVl0K5kZd1ztycEY5rokhUZK7fl6ntV23jXYWZcdDnHQVlOtZ6GsKL6nOweG4RGPNZ3xzgnGauJodlCR/o6EEdW5rfRUyCQpx8vBqZYV6t/LtU87epSgkYQ0uAL/qY19AFFTCxjY/6jb36CttLZXVfLPUYU9+frUgt5D1UNhTnBqG5XLSXUwRZpv24X1zjoKY9oqkqyLkDIAraWA+YQykMRu2kdqbPBlfu5x0PfrSvdCsmYR09ScbFJz6VH/Z8RVsxr1KkECuhEI38DccdM9Kr3EKrIyAYLHp3NNN2K5EYLabCyHEMW7uABVdtLtwMiBOnGOMiuiNvx935l7ZqP7N8uSnbg/0ou7A4o5yTSosDCAg9DmozpyAfxDB4O6uj8jKrxt56Ypj2yjsoUjgE8ipVxqKOaayIUkO4J55Gage0lGdsi5rpDZcnauR3AqIWK4OFx9R0qk1cTi7HMT2dxjDRgj1U96WyGpWEu636EElWAKHqOneuiNs5z8vJ75zQ9sxC/uzjHfsK2hXcdjJ0Obc58WkD+WXgkt5FYsXiG4E5H8J6d6qT2M7GXKrKzkMXPBH4V1QtcgDac46Z6Uv2NmHHt1WtHjWiVhjjn0+RmYrbyBcgKAfuj/GnxaY+/543wT64xXWJZfNjBODgkdjUv2PrnBHQ5OKX1120HHDeZh6XaQ2bCQRs8nZyOn0rRe4mII2Eepz+lXRZschUUgHGScc082bbQGwueAOua55VnJ3ZrGikZm+dhlk6nmnstwU5+UdBxWoluqlhswe4PtTxbebnbEFyOhPJrPn7FqkluZHkynhiwH1qSKyyRudlB4Ga2lto+xOCOhHenR2q7OQTj73+NDkxqnEx47NsKVIK45qzDZfOoYAcZ5FakNtl1IwrK3HOMj+tSLAqrlsbCOCOR17/jSchqKvczhYHP7yJl2kcHtmrMNiM7NuSBnOf5GryIGHlyKcMPlK5OKkRGBKlVddvyEHHH41kuYatcpJasF3qQQMcgZwanWNlbZlWKEYXHv1q2FUozbiyyA4zwaaYvMbCyKT/CR1/wAalruWmQQhCwA8s7jxg9/Sp0VADyuM8N2z/jUptY1U7CGVidpAwMHvUkcJGQ24k9QozScUU5O2pHCpyQduVz1PWrCwgMWjjZm6sPQd6mjt1jOfyORzU0ViyDcCu7JAB6jrxSs7E8xWMLfLjLZypB71OkKKyrIvcYOfX1q8I0aL5xtBHXGCGPAppwoB2qMggof4j7H86SQuYrNYooDbVduSwwc//W/GnISowIZOnGcdM9acybcqqSKo5U559eaPKdWGB8rHG1m5Xj0qloUxUdnUKpXkEDJ59qSFFZmX5uuASakwkMY8uMFSDhlOcf8A66FZOnTJHAP17UrsNLCRRxgk7h6Ag05s4+VRwckeopsqt93aGOORmnkx4z5ZOTnGc/ypK9gTGO0aL8uNp681WEm8fK6rzuyT1/wqRlQONuCwHORULD5s7SzZ5OO1Jd2WnoOU/K23GOM4704cgfKMjoB696jCOc7pMAn+EdKlRo9qjGQGzkjofw/zzRy31JcrAFxu3fKzLgAg1YJa223EY+6Qw5xkDrgde1UkkmcDaCvJAQ8YODzmi6MhjG4lhk8Bug/ya0jaJlO7R6dpPiKaFTGJsIRuXB6qeRTb3xRMjEm7fGOBurxUXVwbpYptYktBH8qjbn5e2KvTXWmwqGudYvJyRzhlUZrvjWMYw0seha34ykh024lW5ZnI2KAe5HSvNtN1No4XMmcuSTuPcnNYmr6zbMxW2d1QdMtk1iXOqZA2scE9DxSq1HPYIwitztm1RXdQz4UE5OO/NJbajEqGPAYngnPXk/4159Jqj5Jz07ZqMatIHJz1PbtUyg2hJxTPVE1hQz7emRxnHYf5/Cp7fVFkB3Pnnk57/wD1v615ausyNgMS3vViLXWVOeCOmfWuOeHkzojUierteK8fl7xhT1B9hzUMsv7r5QQAWOB7EGvMh4jkCkb/AJu/PNbumeIVe13SuoyOMnnoKiNNx3HdbF/zkTU5ImXqxZSD7VAii4uIlZgRNO0rE9lU4H8h+dQvdQyOske0vsLFgehzVGGRo98zMoXGxAD1Ock11xSsYs057pX1GbadqgLj0z3q5MxWHzuGcDAOe1c7A6l92cueuTVi51JEjbBGe5JrCS1Vi1FWC8fex+Y5YMzMfX6VBDMdmPLw4Jxk5FZH24STMyuSMYAJ7Zz/ADqwHVV3tznjPpXZTTsc89yxJG0oYMu9B03DOapz6Np8rK7WseGGSQe9XbZlbazYHrzUsCqoI+9tJwCenNW3roZqNjm7zw5FGPMRmWMng9cVEfDkzjdDNFICenQ12N1ChjaMkZ2hgFOcdjz+GapGHyg7hWXA9KTqSsUkjlZPDupR8m1Zsdcc1D9iuYcrJBInsVIr0O18wIufmBbnHb/69X2t43HzIrKAOtYSxUouzRvGlfY8809B/F39a1IuOVGe9dHLpdi5+aFVYDOQMYqGXRY13KkhGDwDV+1g9SXCa6lK23ZVskA9STVxHLKM8ZxUKWckSjeBg9Mc1J5fIOcnPNYyima021oSh24wVAzyO1V7hVYclTxjGOtSlmIGcnHAAGajkO4HOAwJGCDwfeskmi5RTRjzB43K5wD04oaVscnoe1XLpNykHhs8VSAOCTkYODx0rqS0ujllHUcJPunjOc80qyndkMD6GmnO3Jx7H0pcBjtOcduvNKwJkqM+F5yfTNOjkY8Yx+PSo03f3c56A04M28AK3PqKSsD1JldmIDevvT1kIPVcegJqIFtvQ/U0qZxzyPTGKclbULXLKSAA7h8xPAJqZGXpuAI6YqrkkcFtuQRk1JESw46gfnU3bQ0XF5BHGe5FTxsykHBII9KppnoEOMd8c1KvqpAJH97iluKz6lyNxsPyke5HFSkBhwBz1NU42OMbh9c1OW6qzKCeQQ1Wguivo99InjCzt3JWOVypHbkGvbrRALSNSeQvU189mTyfGOlzDHFygPPbNfRUW0W4AGcDHFexgX7h5eMXvaDolVU45GeQDTSQQRt79KaCceoPSo0mR03KVZc84Peu3zOK9x2Dng8+4rnvF/g/R/E9ttvIBHcAfJOgAcf4itKTW9HDbf7StlZeo345pn/CQaLyDqdqCMZHmUk0bxoVd1Fng3jL4Za3oMMt5HGl7YocmWI/Mo9Sv+Ga4QxqFPB596+tRrmhTRtG+o2rqR8wJ6g15n498D+HNWWS+8NajaQ3gBLWwbCSfT+6f50ny9DeFOtf3os8V9MZLH0zzQWOeB0qe8tLi0uGhnjeORTyrDFVnHPzZ6dahSZUlZ2EJOeTz2Gab9OvvQevpTSB3pcwOwoGe351PGAuDjucdqrg7W/x6U/dxjIx7GiO4NaFkHnr3pcndjH61XDjHv608Pt9810RkS4lkZxyQR0wa1fDei32vamthYIjTkMwLMFAAGepqlZ2sRdlv7gWp8nzIwyk7j2HHSupsYPtml2N1qiw6Pp+nRnMiDbNcbucAZ5z/Wr51bcylcueGdO/tRLG18OWt3puoWkrnUdVaf8Adon4dAMH8q2dX1zSrTTm8L+FWcaYjsLq+c/vL1s5PPXZnPXrXI6v4tW9s10nRrX+zdIQ/NEjHfNyfvnv9KzP7RVcALgAYwO1efi8W2uWBrQoK/NI6tLlABgjp1HFKt2rYJfbj1rlV1QAD72OxxT11QHjcB25NeTyNq56POlsdWsxz82PQAkZpZJVd2wMHPY1zUeqbsFm5A7HipkvtxUb+c9TUqDL9qje+0eXxuXd3xzmkMokxx3wCeBWQt2pC/MeQOR9KsJd4XkAjGBzSdNsFUReYnHAB+tRE8lcAVGJgF98cnNBcfwnHqM1Si7D5k9iUMCOWxXsv7OPjk6dqo8M6hKRa3bZt2Y8JJ/d+hrxPcvrk9qmt55IZ45oWZJUYMjL1BHIP51rCXLJNGFeKmrM+9mHHHIpCv8AnNeZeCfi1ot74atJNQW5W8WMLOEjyNw4znPetofE3w24YxrfSBepWDP8q+io4erUgpxi2jwpwadjsSKUcVxcnxM0FB/x6aqRtLEi0PAHU/hUK/FDQHOBZauOM5a0I4q/qdb+UlIjypBGSCaN23G0bjUZ29RkY65NOVGOcFR65avgVe59bYsBmHOORzgdal8yTcTzgjuaqgfMB6HsakzlR19gDVK5PKTpIWOCxHHSpUDYH581UQDdjd1/nU6gBRyWyOtax1RLViwjN04HIySKnWRiemVAzk9qqorMpxj8uaddTR2lpNdTvshijMkjNjhQMk1VupLSeh43+0xrxP2Hw/DJgKPtFwoHU9EH8zXhU0nfaOBwM1v+Odal8QeIb3VZCV+0SlkU/wAK/wAI/Kue75z26ZrWlFDbsrC/Mw6YOPWnYyn3gD1xTFJz9enNOBBz9O1dCdtERJXRLGBz2x+OatxBSRuweeOlU0+9+IxU24A7ec5GKmTZpCKRch3MQvRhngVcibaoXG7A4JWs+Jtp6Ac568dKkSUqQxLe2KydzSysaSsm/wCVVCgdDzmrdsodBgEFhjnsKxhIVUAMOTyAOMY5P6VaW4H2ddsg2buCPSri+5lKJsJlUEnylQSq49fSpdqeVtVCzj7wJzkD+VZyXYaMMCcM3AIOV9T+lWYLmHzFbgBCVOBkkY/z+tapmMky2LfdIJuNuwk/TPFNubWP7QcNuXaMBV6euakW5CJHsXaCchc4yMnBH+e1TGRGmWZfvY459+hHUdev1qrIyUmmZxt0KOwkz84AyMcUx7ZWY8HcpDZHQH3q1Im2JWReHcsy9x6VKPKYq7ttB4GCPzpcqNOZmd5DSRsyqAerduRUSwsSf3fHp71qNAEDOzAo7fkO+ajmjUSjAG0jnH+fpWTi7mimYk1u5V12cEZBzTWg3Qhu4UADPvWu9uxTKqGKHnHXn2+mKgaJEUBxuVyCmBzknkH/AD6VTQ4yM77OPL46rjimNCrY3LtbHGOtarw5YcbOShOOv+f8KSWBVONu1s4HTkYqWmhqWpkmAc7wTxkYHFNMBKnYjMCO3FX2jeP724qCGQ9uexp9vG26YDA2kMFKn0qVHS5XMrmWLbch+Ukd8jBFDWm4bs7OM9eK1zat5Zuo0G1CPMP8v8+1DWuH+623bk4PWhxGpdDJNrsLOu3b1xnnHrTlt/QKykZII5NaYhweWDAHgD0oW1XJWMFeQ3Tqe/61NtRp2Mzy2UY6gcFgMc+9SLDN5Rb5MAcse4xitEwlcBgNygYcnr7fzppj8vDKy7lYjaVOf/1U7X2HzIopbyK4V9uByuT1qxFbYbsDnkAd8dKsxyQ7svhcORtK4IP/ANc1Kp8wKjrsZ0ABJ68AUWYuZFMQCP5Ci4XOAD+VTJbeZj5GxzjnPP1p/lLKPLbAYZGCe/r9Kkjj3xsVdkBGGA/gPr/n1oSE5EYjizhm5Kg7h0A9cdqUQsr7VIDkhWXHGT3FMlV1AcxIAB8wDc4/zipJ93mKOrHJUjrnOcUctxKdiKQMyllDAgFQvQZ/xpUaRJCY2JBIBB/gbHQ1ImJHbLRgsFYBjwQarTIyxl42LELhhn7wH9aTXQEyUquWkLeU4OSCMLn1/GpGRXk3EBJD8r5HcVWV45tySvsUAqAwzuHbPoacNwBaKSNtuSFbkZ+tZOPYtMlJZl2ujIwHJU5Gfwq7AZWcbJFBAydwK7vbpVOPMjhpLcyMzDDxNxmtTT42l2iJGZSeCyjI5/pU2G3dE0UbGNlZImyMMynPP+NWEeDcH81dpJBBPOKsbFhTdLGsT8Fdp6ntj05qpcLC7NsV9w6HPJptNIhavQnWZTkOrbiw568ev4DmlaFd3y5YhSQMAYP+TWfHvilCBg38LADPPFWILiRV3qVVyTjjP+fSo0KVyV0cHZ5m87tpPH60jqu8NhTg8EDkUw3W6T/UfNncSMYOMGka6RArGMuQR24wRj+ZpcyZaH+WERR5Z2kgH8+ntzUKxoH3FV3ZAz2/z1pTdx8jkkEgAnAHX/CoJb0lgoJDduMYHp/Ks1LoPmLLFgGVt23PXPHp/WmtjlEBAxu9fWoDdAqdrHjkjGD2pr3TKD8q4HcHj/P+NXHUadidkZlBJ647+9MdVjUKhDAHAOD1qr9qYzBnGAeSR9P/AK9TJPAoAYDb29fXiiJEm7jm3AcbWyfxJoUcncAoBODipBcQNHlGztPII49P61LC1qyhmxuJGBj68Y7djQ9ik0kVC2Bk+gGCMkVHdyLg7c5xwCa0DBHID5RLqTkjHvj/ABqleWzqgyBycAA85/z/ACo1QJxZw/i62ab94mcgcEcYri52vEJHmPx13V6rc6espZZfv/3Qcj61k3Wg25G5l6ngiumnUSXvETi76Hmxe8AJ8zOepxTS11n/AFnfFd3L4dtzkgsTnkAdsU19AsVGMNnPrz0rZVqa6GUoSZwbLct/y0b8KhMc2fvt06ivRV0LT88/N9D0pf7B01Rlo2fuATya1WJhsZ+xkedfv8481sVIovnIC+YxPbFeiw6Vp8WGW2RWHQkdOatJFCsjSbUbOeQuMU3Wj2J9nK55zDpurzHbHbTNkbj8vb1q1/ZPiCEqDYTNu4AA6139pcIJCOm1AoA9M5x7VtQX9uyS7IwJIZBIAOnKjisp1ulhqDPMf+KgiiZF024GB8xYYAFO+za9IiD7K43/AHdzY49a9Xa5swo+XzEIWPYy8N8uSc/U9KwZLsW8MlztLLECseV6/X+ntWcpXWxa7HJx6NrzMsa+V5jHhASSBST+Gtc27Zbi3DjJ8sE59615tUlg2W9qf3r5aWbPI9unXtVjSJ5WjknY/vLg+VFnkquev49aVnH3ieZs4e4tdRtJgrQMy7ioeIErn0p0V2yvtclG/utxXtNlpdoybDGAEKg569Mml1fwjpd8wa5tInYJkt356dKl4u3QtUuZHk1ndfu8FjjHar8UvmM2MAHhTXWXXw904Z+zTTRkAkbWzxnH9KzD4NuLdFkhuBIDjaGGMU/axk7lcltzMLlU6ArgAGpRJuQI3PYKTx78/SnT6deW7BWh3AHqpzUMaEFVIYcZI24ocg9mi/azLvVuVydx44A//VzW3Z3SSKOxYAAf0rGtI94BbONvJJ7entWlFBGg+VmXk84Jz/8ArrGdpG8R18mXyAFye3TFOOW+7tyOwPWoppNrbQM5J5H5VJDyvzbMjnGefehbCICO/AwOg7VDJGu5SF5+tWmG5se/GR1qN1Gc4yB8wGOKrUWhTeLAVk5B6ev1qF4zkKByTgZOcc1dyuRwQM8gHrRsUjkY+bJqdRmZJGzD5sDJzzVWa28wblBUj9a1miHGcFcD/wDVUXkdFfj1GauMrImULmIVZTtdeT3z1pVXDD+Wa1JIVI5B6dxVSSzBDBWZGxjd1xWkZp6MwlBor/xfe5xUgLcnIxnpk5qJ45Iz8459jmlX5l3EN0wMnNX6Ga7Ewyp+ZWAzycd6eNmRtz+VRIMLgZx35p4ww+YLnHBzSu2i0rErNxgrkHGRgc04FVKnBXHQgVHE6hTkHPfntT90ZHyyAH8KVrrQL2JVcD+IGpo3JPQlR6Cq8e0t8pBx0ycVIu3d98AdOeuaTVlqNaltJT02nHckU/dhDj7pP61Vj+XHIIJwcGpEkXn5l24wDmkroTSZi65kanZyoeVkUnP1zX0dYy77JWzxjJIr5110r5kLbl+VhnH1r2/Q9RtW06D/AEqLcYlJBcelexgV7rPMxmjRtux3jHI9arkLECkfRiTgeppDdW7DKzRscdQ2abvSQ/KV+oI4r0LnDe2x5rqOj6h9omCWE5HmHDBOozVBdF1YXG46dckHkfujXrTkBT8x5/GnJzgbh+JqFRXc92nns4LlUUeT/wBj6ukm9NNuhntsNTWuka0jtINOuVLYJ+SvV9ucdevXNSooXqQB6mh0UkN5/Uv8KPHdd8JXWrRETabc+Zj5ZBEcg15x4k8I61op33ljOsJPyylDj8T2r6tDRry0gA75Peqep6jpsEbx3TI0ZHzAjK4980KCitWcOIx/t9eXU+PHUjkg9eOOlRsPpnFewfE9PBN5I76WEhvE6C1GUkPuBwPrn8K86GnIX3c4Bycf41hUqwhuxU1KXQwwGJwAzfQVZtrC4kUNsxz1Nb8NjGoG1Qp7ADNWEgxkDj1ArjljLfCdUaOupixaSed8h56Yq5DpUW1hhip4JJrUS2BOD68DvVmOAY7ZI5HasniZvqaKhEzYtOVJN20ggYBJzVxrX7Qcz7piowCwzgCtGGHcPT3PFWlhUDbkruODUOrNqzYOlEzY9Oj2j9yuB+tSjToiOExnrgVrJDtxgZHI6dak8keUCPlPJwTRFyBxiZJ0yM4YRpjsCvakOk27th4oiOgwO9a54x8pwRxT5grjnCgZ+tVdpE8ibMGTQbNjxGB6YNUptAUEmOSRfxzXRnbs3bctjkVHK2RjqxxihS0FyK5yraXeRHEc4YDoGFRql/GfnQMo6bTnNdQ/CncvryKgdFGRgcjqKuLT0JlC2xiJcNgKxKZPQr71ZimLccD1yatyQo6YKg8cjFVWt1A+TI54FNxQlJpkqvxglSc9c1YibHpx0rPQupwRn61Yjk6j26gVi1Z3NVK53Pw5sb7WdWGi2E8MU0wJTzn2qcDkZr2Hw14G8c6GlzHCNCmS4ILLJM/BwRkYHoa8E8J6tcaPrltqlsR51rKsq/gen4jivr+411rnw1Za1pcieTcRmUMy5B+TcF9skYr6PLc0qxpew0seXjKfLLmRx76F8SHnSVj4cO12fAllAJPTt0Hp370zRvC/jzT9FGnySaNdMJS++SaQlgeSDx64x9K9B0O6nuJbpLmVS8cpCxhcFF7c9+MfrVXxVqV5p8lsbfasTBjI7Y6jAC8/XP4V3/XKjlyWRwowQlwcF+QD3YU9Y5AxG1iAevHNLH1BEmDjuM1IqspG6THpxX5qrpn13MwVZMj5PwOKeqSDPycdwRSxKScB8nPBFTD73Mhycj5hitY67kOZCA4YfJ1PAxVgDLD92CAew5pArhv9aufxp67uT5nzKOfSqjZEt3HxoSflQ89yDXmv7QviH+zfCC6NE2LjU22uBnIiUgt+ZwPzr05XkCq29V555618p/F7xJ/wk3ja8njlD2lsTb25zwVU8n8TzWkVdii3e5x1w27HPPfNVmbBz71JK2FGWHJ5qF+vTnNdKjYbfccrdycAccU5SOc8d6iHUfd+hp68Dvkn1p9QLCOPbjmpN37wY4IBzgVXQ8gA5P16U9W+Y8kZ/lUyWpaaJi3TPf8AWn7+NvYnGc5xUG/5c84z69KcjjPGCc9R2qC+hbSTDEAsRn72O3rzUsd15bq7KDg5II61SXrlcAD170b9rf7R9+KE22FlY0I5QJm/hTrg9ev86mjlCliq8d8kfNjp+NZZkYtkNk47Cp1l2A5DbgeMCnzaicbmzHd/u1VgTxgHHI56j9fzqWK8yypnLKMDHHGO/wDjWEkzFWX5sY5z6f8A6zUyy42tkHg9T+tXexm6aZvC8aNFhWb5QOQR14qZJAsQQqrMQXZs9ec1zyXLb4/NQFRyQT/k1OLpjtfep2jkqT+X6UKb6kOlob8MySbkwNu3eoI6HqQPXvTrV4zJ+8lYKeCCO/HasC4nfghhuHzDA454p6Ss0nDNuyCAOMHHaq5rk+zZvyTKrqu4MZNxLAZ5HA4/OqrjLBpHHDleRgnrge3as03ThlLOrFSSMgjnj/CnvcEhWWQlA2SCf8/lSctRqLsakfkFdvmkKh+ZlHTv/I/pTWQiVVkIK7uSMA5PT8Pf1zWcswVWAA5HGTyCM/40pu5PmJBYltpIPJHanzXQnFly4XNuqlcIAc/7PPH60+YJJIkjSLvkPBUj0H4VUW58xwiDcpGwAryeeOKWaeAwKsih8jdgjnI/z+lCYlFlqC1hjOVG9g7KVY8sc9frTiGjYeWnmKWwxA5z3x7f4VClzAYyxVTujyxYcA/0NDXYaEyq6pIpHqSSSe34YolJFRi73FkdJFTavJJAzwTjoP50jRkASq0gBYgfMAeCefr9KpJdyOFZpVXEmQFHHT39DxSw3yyxKMBSenTgg9qzbRa1LEWxlbcQzBip9jn/AOvRIWWInjaCBuA+7x1qjJLtZsfLuG76PTjdeYku5sMwGAR9c0JpLQpxsX5I1lnClVGV3Ko9cf1zmokdfKjwWLR8YA5ODz1qvFdsI1bceAV3A4xgVGJt+XbPUFT7EUJvqJrTQsh1ErDzHGVDoxGMHHTrSkSfP5Y+bO4ANywJzn+lQ+YqxKuQQAueO1QSz7ZeMjOdhz26daXN2BppFku5YPvV43YZ3AjjqMfyqxiEgpM+GZztwefXIrNk8xgzx7lRshl6gZPX+tLJvLhXkViG+Vh6+h9KaYkS3AK7l4LJ3Ixv/wAM9frUMsqqWljDFGAWRCeM96UbfNZDvZuADkZ9iaXb/pG5mYIfmBAyM9D+Heloy7A7LLueNUdgQcZx/wDrFTW0e0NllGGOFKj/ADiqouBG4jdfutlSgzgenNWrPypHEcn3s8DOBke+OO1ZPQpalyKMswcHADcAEDGP85rQsS8bYSQK27pj/OKyYVZHUh/Q7QOtXA658wdOM88mockXy3NyW6lY/vR5nBOV4B4/nWZIzRys6M208jIxnjpV2xdWGJBubHQcimXMCxybPmCnu45U46f59aiVS4KFmZnmybhuB3g55HTn/D+dS29wvzDewJJHIzgU14fLkDMRkcgk+3FQyAod8Z5AznnpWEpmyXQ0RtZmAXcxzwSMmmu21SC2RjBGeMf5xWXJNJlsNjaOT6/5/rURupMNgseBjr7VPO0ri5dTUlWNt5bjGQxAzUHzbdyg42kEk471Ra43so3OuTnIP86sxTqB94AexqvNicbE2SpH3ixOGAGc9KkjVJMAnarDnIyajSZGYsATgirKKhcMzjgMRhe/pTjKwuVkMkcany1YMwUkDHWneWIgGK7mwQSpx9OtPmht3lWZX+dM4OPzo/fCZt21oyoK89cVqpKxLTGRGPe6g/LjkkdKlQRO6KNpBUtnpwMAGmJD+4/vcYBz+dShVSMfxfNsJzjA4P8AUUmDeg9UkEoBLbQvA9yae+YxucsGIOSx/T/PpUkMhWaPaNyEEFsYOR25qRl3KMjapOcuc880XRDVzMlCuXYbVyuQR9P51mXCsFX5gVK5IJ/lWvdxgx4Kd+W6Z6f/AF6zJ4iU+Vhk5AJPH8qHIuKe7KDODjA3Z6gjpVSduCQMjIGDgVblOzLA5Y+gqq8ZkBBGSvQdCRU3ux3uUnlMUobO4cdT1pjXR3AbiexyakuIF7DDAcZ/lWVd5Ctt+Xj5c13U4RaOapKSZo/bvkOWCnq1QSaht5BXHbDVzF1qDhjG+fcg1Sa+5OG4+tb8i2RmptnWi/UXBZj1G0kdKv2+o5DepAzz1rz86g3PzdfTnNT2+rSRSBDuyexHas50mjSMkd+lyzxOisSobOTn8xTtyyWjI8jfeGQfrz/KuZs9XXYFPB9D3q5bXRmjkAk3H096z1vYJWsaMZjma6kiAzuES8cZ7/zrZ0e2Vr1R1S3QEnH8R4A/LmsCwt7y0ttxZGweFOSdx/8A110Wlz2+mWixTTK0z/vJyGzgnt/SlXk0rIinHW51NgpjCM4+YkyFT79P0FTNqu9mUKN28qXY9T6/TNci/iiG5kaGGQHJ+YkfyqKbUEYKI2HGM+/auSKex1WutDtYrtijtldu3aozz6D8zk028lSWFVQjpgZOOnH6muV0/VS8LBv4QQB0PXjNW5tQgZPNbcMNyc46DArenHUzknYvajFCrnePujBIPf6VSmtbeVXYxq2FBAI9RmsuS7ZpAqtuzyADnBzVu9vWWzlXGMjGcegAreSjcyg5DtM0q4vsy2thcTQqeXReOvvWtH4buGyouGhbriaMjH4ivRPCt1pkOg2SQMoUQrkkYy2Oa2UmtJAOUbjjNEsNG2hcKr2Z4Vqej6lpe03sYEbcCSNg4/SoYdu7cE6DGMdBXuOq6LYX9m6vGo4IBUc141qdhJpl/NZudzRkFccjaeQc/SsJwcXY1Uk2U5RhiOMZ65705WACt0XHf6U11wCvHc4zzTAo+VVHQ9c00tA5tSR03J2BPXPaoVjIJUZZeSCR7cVKvChgOB+NSRqGwfYYGM5qNbjTKzpleVOAcgZpTCGOM4xxyP8APap/KKllUb2znGelI3AYbRjHHOeaW5cSmYWIO0N35P8AOoxbq2eoUYxWjJCSFIxwBkZ4AFII1aQoCCSepGNo9aajclvUx5rUFyMZ/Gq7Wqqwzz6A962XiHJXJAHIqtJCQ67l+pJ68dq0g5GU4q5ly2+Fxj8B3qMWvOQpAwepxWzLDwOmAOMkYJ9P/wBVRSRsOx5xuzTjNk8ie5lGzyMBnHHrUD2yr0HfjtW95LbC7KqgAdD70jQ7YzgYHoT1PYVam0DpxaMMW8uGZQxAHXNM/fDGQce4rcaA5xuJXoxBpBa72G5uSMgegpe0bYnRRib51AIzjOOmcUedccL0xzkcGtGe3AA+UHJ45PNRpCFwAoOM53dWpt3FypGdcB5h+8BIFaS6zqixxxJOoEYG35eR+lPitQyligGOBzUqWe4fKB7HP6VpGrKOzJdKMt0O/wCEi1ozpI08bMo2/d25H4damTxVrallDRvg8cnpmofIiUBSpY56Y7U9reI7t3IBGAKaxNWL0Zn9VpN7F7/hO/ECbR5ceF64YnNRP491on97CrEfdYORj8qp/ZM/x/LzjpTBZwsArEdO/ANafXKt9xPB0uiLzePNbaQmJUQY4AZjj8+tNm8d+JX3rDLDHuwMhc4+maovarwDyc/Lik+yJyFTd6seBSli6lrXBYKF72HXHiPxHdJtm1KVATyEAX0rKu/tVy7G4nnmbPJdyRmtMW4bggcDr61KtsdoX5eeufWolVlJas1jQguhiraMDgK2e4qVbNSnIKk9a2Et2Ixt/CpDacoGABI59Kzbdy7JIyEtdx4BGDgmplttpICgHrmtZbWIHqdw+YZpy2659VyQMdxS3Y7XRmLakyn06nmpkt+crG3XOa0fKRAW64Aye5pZACu1ec4HAxTe4aWIIYFAOVO7HTHapXjUbdy9MHFTBQjMp3HjJNMGPKXGffntWiZm42Fwq4Vece36U3O1TnHB60m7BbJ6HuPaowVJyG3DtnvVXYWuhHwwPU7v50x5Gwq8sSPTp7UMNjbRtAJyMntUSttyxY4JzSY1GyEVskq3Tv7VG7AE4yKC7biOfeop3IDcnIJxijm0JcAL/Lhc5Hr1qN3GFXqR+HFR7j/dbnqCaYeepBHrVK5Mkh5b2OQOPWon2kdSenNDMAw5G0nrUYbOevStL3M7DH5IYf8A1qF/Ee2aGPPtjkZoGcg4/A9qGkIv2Mmw4bj5TkiveP2b/G8UFnceG9SdmUHzLRcZJJOCgz714DDhTkcj0rT0S9k0/UYLyEENFIH4bGcHkU6U+SSZFWnzxaPt+3v4J777KsNwshjEhZo8DHufX2NGrXkNhaG4mjkkjDDOxQcZ78kfSqfhprW/sLTWrW5mkW5gVuWyG46n3q7qljDf25hm3BNwbIOCD/k17kZRckzxZRszj9zDI+Ut2IqQGQJyyg+xqEEMcBsY9RThyMeYDgcZ618QkfWWLCCQc5UfiKkPmbjuYAA8cjmq6MqnJdSP93NP3K38a4HQ4qlqRy6llWOAxkXjvkVKhznBXGOoqnEwORujye+KkB4P7yPpxxVITic18ZPER8P+Brt4flu7sfZrcjHBYct+C5r5Wf7vHGfQ16p+0frRuPElro6MAlpFvOOnmN/9avKG3HpwMdO9dFKNtWNKyIJfv469cAnimMcjb3P41I3buR1FMYDPPY/SulMzadxpzz+XNGSB9OhzzR1PXJP501sLjqSOOoNLdj2JVbGMgcj1p7Ng7eefeq+7gY7epp7N8o4yAeQTSauUh4kGCT09TxTvMGT1PbioARxkKcnrShipwew7VfLoLmLKMduT8oyOpo3cFi3Xpk1AOT3z70pPTqRWSjZl810WFfr7+tPVs5AdhzjJNVd27cvI+ooydu7P04puIcxbWY5XB+bBI5qVZWC8MRxyBVJfm25wcA8+9PSTPTGQORUvQcbFxWYnaoBBA71JFJtkKnaD+lU0lbavzBQDg806ORc/MRuHOR0qXcroXfMDcjaWAHXinGQrjLseOccYqmrBV3buCBk0MxIB3AZJ/wAkUK/QGjQMg2KRkMFAwecfSlEh+XLAgjg+lUY5EChW596Uuu7PzYPYGpbfUOVbl0SMcFHRWHzKMZJ9qe0wyJFPQ4Ze5PPP/wBaqCyHI5O4HoTQZOH4wAx4z0oUmgaLvm4ZGBIyc4zj9aJbhmkDFuSAuM4yPeqIkwMsVIB4HpStIWcc8ds8cVVxcpowXckalYpCAwKnA4ZT2pjPtAZXDKwwcHPP+e1UQTgc/Ngk5qISZXK9S3TPFJvUEi+z8fMNvzZPPT1pqNuHysowcr/9aqXmMyMeQGPGSKesnl7SrZ9QKHdoLJlmSYqCuch16k5ORUZmYSbN3DD7x9T2qCeWPyl253jOQemP89qS4YNnockFQD3pp6EtXNC2f90pI+7kHJ60NgRuQWA2g8nvWekzMQqjBPqeKl+07jgnbnPHvipbZSWhbFxiBS+3APlnHcetNMnmRKJOGUnII6j1qh56j7zLg/zqOS4Ik2qTggEEfWmr20E/M1BdOrja2ASW2jPI70kk6xx7dwMZORz849M1k+cHx+8OQOCTyKa11Ju3q+dw5yKaiwujZF5G0isjBXY4Y9M+9KLpbZflUsVPGD1WsKW68xf4Q2eTj0pk99vU7lJ44we1NQ1Fzo6X7VbzShlOVxwccZpxyE3Kzdc8HiuUW82qNw2gnoDTv7VbIG4jjPFRKlK+hUasDsVuQxX5iCRgndVqO4iCKy5IyMDP6Vw0WqtGAw5z15qxFrTAfMDkc/WolRnYqNSJ6Fb3ggkVg3v17etTHUIjkEjOeSfWvPH11sAfMAeDk1F/bb7vvEEnqRxXO6M5GqqRsegT3kbKylvTGQADVd7iP7oAwAcHPSuLTWmYjcWB9AOlXIdTLMMtwRhqzdGSdhqcTpS0eCF2rzyD6VUnUN82d2epHFUU1BdgBzyME+vNO+2LhcNt9hRyPYOYkbnb1O71PSnBiuerDH4VALqJgeDwOef896DOG5XKgHnPX+daW6Mjm1LsczbSnGOMkngVYS7ZW2lg3ykge9ZZm53Hj0yec+1Qi5YfdBJA4bIx/jQqbGpG39sVVPmyrtIJIP0p8N5+/Ubtw8vHTAB6/hWCtyzQNGSVZSTk84Gaj+2ssowW2kfKGOMkVUaTsS5o6pLtpImaMjDEbVYdv8akW63tIjqynaDGc8nof6Vy8F+NsIJyc8d/mx3q41yJm3bxt24Hpn0pOEkK6Z0VpN8gGcHOTlu+a0kulK8tk47c8Z/nxXKabdZBVmIJxlcAbTVqW4mt8beg5JHftWMnJPUtQTR0PlPeSvDDEqlyAcNxk/0A6/hVr/hGdPdGe41JmZTgrDGSPp0rQ+FsKahuMrRhmDNuY4wMgfzNenxaPpsNqqrPCP8AdNd1Cg5K5zzqcsrHh8/h7SQ5zdXYJ6t5Df4Vl3mkRRzGOGUnn5c8V7xPYWKg/Oretc54q0vTptOkmVUEsa5DY5+ldH1RWM3XseUf8IvJND5rYkXGMg8iq7+E4fMZWIHGQCcH6V6NHcaemno0LAAxfNu4xx/jXP6hIjXUrKxK4Q8jtzWUqfJsP2qkcr/wh2kyYL28cmT35I4HNI/gXSWBY6evBwQB+NbsMyR30i5JCuoAB77a07WRT5i5z0OCe/Ncsqkk9zaMYtHA33gCzWeKa3t0VkOdoHUU3VPCvlpHPCiLOnKEjr7V3st5FgLuyQ+0lhgDjoDVDUmjuIdq56cHOOozSVSV7tkOKORmt7P7GslxYxpL9yWNgD8w469s+tY974aU7bvSLjyC68ROcgn06cVs30juJrWdVLgbQw/iHY/UVShvJH0eQnd5sZKv04Yd66ISe5k4tdTm9SPiOyJWe1ZhkMxjJPtWHc6leSOxnWRefmB7V6Jc3vnKszYOQjAZ469apFbaZmzAsimQ4JAOR0NbxlFatBLm2TOMtb5VACyBSTyM4rUg1NlADZ2joc1e1Hw3bu2Ytq44NZFzoV5bZaMOy4yCCapxhNXCMpLRmkNaOD/D6ZpP7YMmN7HBrBaG5Q8McE8bhTCLgEM20k+1NUkNzZ1VlffKc/qfxrUivGljx8tcOtxLGV3I3A7VZg1KRcKrkeoI60pU7DjM9U8P63cWtisJjZ44+QVOcA10Gj+LLaZlVpQrE7SCeRXkek+JZrWVW49yD1rohr2jahGPtdmu8jh1OD+YqJSmtCopLU9Yk8RxeSY4roIcEsxPCgdzXAahfHUr+a6+YCRsKCOQoGBn8AK5iS5txM0VjJOYWYZDv+lbNlISo3dz65FZ1G3qVDV3JCAwJLA4696aoOSWJDA9KsffUYVjk56AUqx4+YEZHJPpWPNY0cSMDOM98jI7Cn4+UHcORwasLD8w44I7dRT40HUx4ORg+/rScluJorsMEYxk4wT0pwT5AvQDqSOKdI6gAN8wHYjpQJV2sBw2ePcUJ9xpiNGxVQowD1NRNGygr0GOT6D1qwWXAaQZAAJ56CiR1Xd83JwxpqVhMquqx9sgnIwehx/KmSwsB/DuHPUZ6VZcHGFPOSx9wP5dKjkjVkKsu1iAcgdu9VFkvUhEOSTgfdCkk8U24gIQD+HPU1eVRkHqsYBG31/GmlU8ofNglgSx5GD2FUmh2ujJEcm0Mo5DFunTpStH5nzN17huPqauvFIQsa4AycknjFRkM+MxqpClcngH86d0TysrHbGo3IxBOAQ3JpHhZsyr8vG0DGc1cHl/xZJUZYY7U2NVy43gFBkAHPX/AD0o5tSiiYflLMyMSdpIPTjmoyONuz7wOMDP0PtVqUkIVZkBQDhRng0ip8gblcnABxnFO5CsyuI2U4XoDnPpT1DxjeUDc/KQegoTYpYN8pJ4BPLHmpRsiYbgWGOMf5+lNsasRBSThlZcHnJ7UPF0I28kZJPepjt2spwSTkknPHtURnALbkIG08noPQ0XuhWQL8qNk5Y9eelPiMSltzYGBknt7U1QC6tG4KgHdkdTUyKWO35dxw2McCnpYTbGhV3YiXJf+I9vSnJFGCwznYMFh3pp3Bs7dwLc4ODUnPCbMDGQCefrUX1KV7EMkK71CoQOMd92aEidvYZwcnr6VKykOHIKgHgk8mhWVhwBy2BntWjkkJJjdjZG45GOQO/tT3btubIPQjrTVOBhOOTyOmacZNqDC5HJHPJ5pXG1oIx4+7wP4fU0sStty2F4PXt3pkjbWyMKSDyetKW25wwHAyQafMkRezHMyFTIM9OB6kUh8vdtY9AGUZqt5oO0nGMZ56mjzs8YyWH5U29Ae5LI2+TgnOOTmmkrk/MBzng1E8yoOq9PXmonlVyeeAAOvWjm1HyssSueZeikDvTM4B+btxz0qBrjIHzZxnNQmbr8p2/57UuboFkWJWTy9xI46ZPOKrNIuQOpqNpQzZztA44qAsd+BgECmpdCW9SwZDub1J6moizYAJbg9T1IpnmdcEg98jpTS2MsD78GqsPUWR8j3zTPlC+oz344pGZVPH69qhJI47DirjLoZS3HOxIHzEj2pB14PfnBo3ZXcMD3JpCRk56d60vYhoD15xn2p0eSQCwoO3jb2pRuz1HHc0bkOJYQ8dzjpT42+b0IqD7q44+vpQsmW5POeeaASPp79m7U7y/8OQWqyI62EskcgduVjbBXA78gj8a9evoftFs8O5k3AcocHqDXzf8Ass6q0Hiu600t+7u7fIGP4l5/xr6X+ueK9WhNuC8jycRG0zz9VJ4+XnvmljjlLFfl5PrnFPBUnkA++aFC87ePQ5ya+R0Z9NcI0wOex7Gn7ffjNIMbh8/4U5gxP31yfandIVx23DcleOQRUy7sg9s4AxUQV/8AZOfU08bs5AyfY96aJufLXxZuDc/ELWnGWxcFMn0UAf0rlgeCDkkV0fxJieLx3rKurK32yQgE9ic/1rmn65wOeoA612R2QuoSHkKRxnpioZFGT345xUu4ZB4B78UxiScY6nvWsWJq5HyD8tNI55wc9DipMdienYCmlenuOc1W5I0gZ9h1OOlMIOMde+RTyp6gDj86CMc5zVW0Ib1GgEkdeaPbJ464FKy5GeePalHQZ6HHaq3EJuION3GOaUHHPIHTNMOCTwevQ08425B57YpaItMcCx5yMjoQafgbTyeGBOaiOe4OcZz60DJ5568YNS9gTuyQAZ6kU5SQScj0HNMHOApxnjBpwcfdOfripaLTH7mBzwQfanKycruxznpzUQfj7vOaQYOGI57+9TbUOaxP5hxs2jB54pxb5SevHBzUCyBccLkds0gkUd8c9KTjdaFRkicSc8n05p33uQeQeeKgEy/MP4ue1NExGPvYzgmhJhzItxlyzc9DyAO39aAx4weD6VU85w4O7cD6mnCRScAFQADj2pWa6ApX6lncq4znaOhxikkfgYOQDwCORVRpMjbknHXimpMdxA9TnJ9qFAOexc87AGGJOfwqNpcSD+6Tu49aqiTIB6AjpTJpPl45AHAPANVGOpMpmh5nzMBxyMZ78UySQlTtGOT0NUxORn8COaXfhs8EA/rUqLbDnRbkkOFY7cgUzzvmK45AHb071VMmFZQMnHbvUbyfOXOeRjPrWkYW3Icy0ZXDb9zcH070NcZPDfMD0J5qn53zFSF3Edh3qAufNbA57D0NVyK5HtGi+0oI5bb83SmSzHPX5scsD1qmr8k8Dnnjoaaz7lz3A7VUYWB1LloXXJ+7np1psk+BnB4zgVRlbg8jdnpSAtyfQdDTULO5LqXLbSfeznpwM1H5xLFhnOeDUa4wvzZOOKXHOOPTB6VdiHJis35jqKcFbcDjOfQVEAeOo9s9qVmO7AwM9AKOUm5J824gHp2A4oLMpwMA4zgUzEjL8qNn0HJq5a6ZfXHyxWsrZ6ErgGhrQttWIQzN2PP94U4j6D0zXQ6b4N1a8OAoizgEcmuu0f4aRhla6mluPVRhAP8AGlypEe0PLxkDPIwOwqWOV4+5OD1zXt1v8MtBkQhredWGcjeR9Pwqew+C+kTWafa7icTchnglwDnpgEGo5Ex+1sjxGO6kBJ3MT61Kl6x6544HGPxr1HW/gXrke6TQdRtb5F/5ZXB8l/zGQf0rg9d8E+K9DZv7S0G+gVOrhPMTHruXIxWboR3NY1igl0+0nJGevbNWoblx947h3z1+tYoZgv0POO1TrONuD8oxyR1qXRT3LjUuaz3G4bRnIGSQMfr/AEqFbgKD8/IPBxnk1TEwOcHa3YZ604SKVxnJz0/wqI02jT2hOs5LSAhiCDnnA96hlnYAll+XA69qWIrz84XjGBxRtGG64I7/AOHaqUbEN3QzzWXcq45AIIPf609NSKrhht2tnk9KYIxt2yKOD2Peq8scZJBxk9SetVoxXaNu31Ixt5m7gqN+D+tbEOox3EO1sYPIJ6Vw5keM7WAC9yD1qW1umj4B9lGe1c1Sinqawqa6nqHhrWTZylYpti8oWbgcnI/UV08PjVWtubpQQcEb68Wg1LypA7KHQ43Kf4q6Sw1Xwj9nzNpyNMDnLs3+NbQuoqwnJcx3dz46XdgXEZz23ZrP13xZcXGmNDFLtD9WB7e1cXdeKNItZd9nZW0YxjKwjNYt94lS9m3MTgEkZGMflVqbsTZNnZ2d2Viy8hwfU5qL+2A8/P8ACoBGeDzXCS60/QNuXPAB4qF9YZfuvtOPXFZcs2U+Q9DXU4VcMrLlnLk4x2A/kKsQatiR2MnynLED0ry8aszOD5ikZPOatLrmxQoZR3Jzis50XLoXGUUd7PqTmdCkhOAdw9O+afHqasqbmBJ5x7Yrzp9fjKna4AAx1qCPXWDrlyFHTtWLoytsOMo9Wd3qlwHkjkVed2AQfrXPTyeTp0zF+ZZW4PcCqsOsLJJHubIDckduKiuri3mlRWctFCpJOMZJPSumknazMJb3RZMjLaRx7juKgEgZ21Zs5GVUYsCQcYJ981hzXwmlB3EKOmfSlN8FHzHOOeOeaJRHG19TpFu8zgds5wTWpDNGSvTBHI9q4b+0uQd+eeTVmDVW4y3GOMGsZRl0N4tM7Ce2srtMvChz0wOTWNfaDbNloZMY5we1QRauNoXcM9ABWhaXQZP3gbnrzUp1Ik8sWc/c6TcRHfsyMdjWdLbsr4I+bjOR0rvCpkXkDnv0/Go5bW1kjCtGMkDBxyD61tDFW0kS6PY4gRkBeAD2Bqzbqc4JxwK35tJt3A8kEhunbNJDoP3WMh4HIFdHtY7mfK0VLEtkMBkAd63bNmJC7u2ckUW+mIiA/UdKsR27IccMBjnNY1JKWxrBSRchmUEDJAz1PpU7zqsbEjLEEqfU1nxkPjKkfXjmhc7BnBC9QT1rmktTW7NA3Th+Op7tUb3jNt2sNo65GKgdtzBSOOzA80KuT8+eTgY9KVtAWqHNJJIMsMD0qNty5O7Ge/tUmONw6Ht1oCKz/wB3J45pLVhysgkllBVSN2RwQe1WLcb178dDjvUiQoSF3EjoParEcaLGSCOD65FF0Te+gsYUJyrNjp600KWYK+5gwDHI689MetSsVCtuOWH/ANeiMbhtJI4Hyk9KSnYGh0ibY1KLljhQvoO/06UnktLKwHAyOnr/AF4p3mgygHgbcAHtzT0+WImNQXeQ4Iz0PWhVB9CKaGN1ZgCU+7n27mqDLJiQKVAzwWXnbWzcLtjPy7VRcgAZ5zWWcsZtw3AnlieOB0FXGpcRWIZUYEhnkO0A9KQqqbW+UuWyxC5wB/hxT7iTMYX+JhyQO+ahuJlXcqqVAOAR1561okmwb0K5XMr7+FbkAnlqcWClVGS4yFXqSfWmyzHkkZxgAn0/yKiR/LZ+QTuxu68dx+taJ6WMh8seJBvwVXGT6tT0ZsAFhkZwMfzqGadCUTtkfhjvSCXJDEqM8HHT/wDXT3RSii2gj3sFYAEDJ7imBPl5LEMTnI6iqb3Cs3mYZVJxwKkNyGyqKwAODn6VGtx6WLiBQWK85Py89/WgP12NlQRnJHHr9apxuv3RuwB83OKc0irGoJGc9/5UJlWuTTS7iyBs88epNSrKBgcZAwD14x/n8qzXZS6fNtweaXzvkxkBm6/yqtLE6lxn3MWLdRyRxmovO+Zwuck84/z7VAJhIuAV254HegHB2jAOcnJ7e1J7jsWgeB83AOAB6U3zBknJIyQpxwBVd5WZvlO1QcYFNEm44VgB0GTjIouCRP5gZz8xIOO3eo55G5ycD2PWoDLtb5jg55FRCXPJk6nI4601di0RK8nzHtk+vamJKeM9Aex4FQF8sAW4x0NRtJj5Sep7Ve+hJaM2OT2GOlRNIF2ljhe/NU/MY9f59qaXzj1Pr9aTTsHNctGbCk5Cj3pBMT2PuSKpGQ5bGenHNMMxzkZHJ5qoxuQ6iRc80Bznb165pgl+Y9S38qpmQZ645pfMDdPvEZ4NVyMSkkWml69FOKjeQ4JJyD0xxiogzZzz780053ceh5PSnGOopSJy/wAvYcdKaZA2dvB7nNRAnHUkE+valCnPAGD79apxdyJSuhw4Xr8v86dk85PTsaYOm7kccinHAX5e/pVoi4/OPfnnFPi3D8ulMy2R1p6tyT3os0BKuR8ud2KTgngH8qYrEkdB9aRPvdTTC6PYP2X7iG3+IDGdtpktWjjAXOXJGBx0r6pr52/ZT8PS3Dalr/mPCqFII2VQd3O5uvTsM+9fRJ616eHVqaPJxLTqHBYyp27fzpxVsD5Wz7Uw43Z5OOwNOH3uSw9h0r5HqfS6ihf9np7U4Abh/CDSq2P4gc08B/4eR3xVrYhsACDlTj8etOVmDYDd+hFDMF+UDI7kYpUxwdvfoRTQOx8/ftFaPJZ+K4tUUbYb6EMW6fOvB/TBry/fhQDzivqX4yeHl8R+CLmOCIte2QNzbY5JwPmX8Vz+IFfKs6lXIHIz6c4rsormVjOUrCmRd20HAz3FAbcAw71A+Nw4wfU0oOFGc/QV0colMm52+vqSaTjgdvUU0kY6cHpSZKjoc07WByHEd849vWk45NB+YE8/TGKAOVB6HqfShCuhwAyfw7U1gDz0wMdKB6YJ70v+TVpakNoaevJx7gUm07g3T2xmnDAx1IB4FP68c+xPGadguR4+p460g6cZ9CQc1L/Dx244pCvzADA9iKXLoLmsxi456H3pOMD68c09lPUKue49KTbwW25z2FPkuHtBOg6DIOBzSE/dJ4yeQP5U4r79+RTWXocY9hScB84hbHp04FNb+8eowcGl25PToe1Nw4bpx2zQokuYK7ZJOBkcZoYkkjjp0HelO1mGVx6GkPpycHgijkY+cQkY9Mk9aXeMkccgYoccg4J5xgGmEYxuwCD+dLk0HzCu/wB49s84PtUaNxt7A8Ed6cflOdpPP6Uh5I2r909DVKIc4qsQSF6EccZxTXPmKV6n2oAI4AyM9M03dt6gbR0pcpKk7jWY7guST0pxf5QB0OetJkE8DnPpyR6U3DYB5+npT5dCXMeWznnAA5qOVsgjkZPNKp3fMcgZHBHNIwGfp0ppIOa5Gc7vTnPWkAOAepI9KXBVc+pyO9NLNyVz16VSSBiJ0P05pCeM8jIzgHvS4bjO4giiJJG+bDEY5ougZHkM2Tn8RT9rMQx6dhirUenXExC428c5q5Hok3y+Y/UjcBUc0YsEmZaKdoJyOeuKckLsMKpPr6c+tdNaaJtgUiItyA2euM/4VvWWipvWNo2DZAYBPmc/5xUe2DkOFtNOmkkUMPLycDIzXQ6X4XeSWPzUJDADJGACa7fSvCEu6JhuUMeQYuBkYrvtJ8PiGHyjl1bO/MfLH61XM2Q9jg9J8ERxyY8hRtIYEDoPeup0/wAL+QwPlggDGMd67ixsUiQIFJUYGCMkf41pRWu1/uHcDzxU2E3dHLaT4fMcoLq3UAYXpXSWuix5C4ViOpFbVvbhiG2kEjjNWlt3HJGPatVsZtmCuk7ZMIHYHoT1FX7awIyDywPIGK1lh2gDqcU6JVGGwQcevU1EnZji9Crb23zg/cGOSxwDWlFFtjxhtuPXIaoRHnByoHpVu2G35diqueDmo59Qa0OS8QfDnwhr2433h+184k5miHlt9crjNeZeKP2fLRi0mg65JAx+7BepvX/vteR+Rr6BZVX5gAO3DdRTPLUgltnHbPNHNcIto+PNf+D/AI80ljjSRfxr/wAtLGQS8fQ4b9K4a8tbyxuTDdW81vKhwySxlCv4Hmvum/ZI9zRoOBkZOOfSvln9pXU49QmguYisciSGJ0JHmfdJ+bvx0H4+1Cd3Y15mebl2H3mz7ikFwV/lXMm5nUfLKxB9aX7XcFRhz+IrR0GylUsdP9oUDdu7c4prXKt05GOntXLfabreqhhk9wKUXlypXIA7g+tR9XaL9ojpTPCw2E4471DOyrnbg89h0rDa4n2KT97eVx+GQf50kdxcO4XaMHqQOlUqMifaRZq+cynjoOhzTXuPXrWW010XYYGRkkkdagM9xznA/CrdKQ3NLY2jMmMcc+opvmRE44GOwrF86bI+YZ5pPtEvGcZPtQ6b6i50bh2Mv9MY5qJo1YDkH0Gazort1OW7+3Sr1tcK5Udc9T600rbg9didbNpCTGmcKOgzitDTvDLXEg+0OI4VXfKR2FTQXKiIeWMZ61pSXP2gRWUWQG+aU552j+vasZVuiQ+Ql02z09XVLGxjYFtqs65Jx35/OtK88PJqIW2tYomIyJZMA8mmWDJDIq8CRh0U/wCrT0HvXYaHPBDGu1VHGAPSuWrUstDSFNyd2cTq/gFLewWOzR0m4zLkn61yN/4d161OFCSx9Vydpx+NfQE0sFxCAu3IwuS2Mnv+FYN7HbzXscezcHbgEc46f/XrKlOcetzaSi0eEzWmrxn95azfUJmqcomztd3BJ6EYr6FOixtdtHGozhQvueST+WKmi8M2lzFultYZFYkhXUEHkj+ldnt7bxMvZJ9T5uZWyG3Hg8mtK0ZWVVUbmboB1r2+++Fmg6hho7fyZDziCXGfw5qzaeDNP0KMSWuhqWUbTI3z/wA6itiocuw4UJp76Hnnh/wnqVxCLh4/ITPAfr+PpW5FosVuxDMwfOCCen49/rXUzFmG1eAOwFQyQnOHIb0bNeXUxLk7I6FBGL9j2ElW3KOvGDUcg3EpgKBx64rWkQ9up6fWoxZttcMMsRkEdvrinG9tSvIyGzjgMGxzir1iu47pc4BwTjGKFtlWUO2CAe56c/54q0klvFFj+FeEJIyDjpirckgUbsWWLZHjngdM5qo5VTxge2KJ73ceCRtXnPt/nFQmYBhnkk8gUk2iuUY2SdwbPPWmb9oy3GSCQD2xSmZYlzxkHnJ7VnzXQzITIpbkA4raN2zNuxdM+3IZshTtOD3z1qQzhdwUseMhh0BrMa4DDcAG+XOG6Ejvmljk3fIWPByOev61ag2tSFUdzYabORuXIPOOmKd5i5yOuf8AIrNSeNUU5xnoMU9JOuWC8EjPFYOLRrGVzSilycFscdfaponwvGCDgDPes1ZizBeqnqc9qnilGBnacNnB65zWUnYq6ZdZt4IU7ctySeM0+ORWZQSueMEjk1Rkn27h2PTPHNRR3SMDlgAD0HU80RasD3NNj8q7QW3HkDqev9aljJWMtuydu1aowTbjw2W7Y9atSvGpKo249z0HTipuh8qFkuGAC++SM/zqrdSbT5aHPcnHWh32pn+LHFZt1cDHtjA7mnFXYmrD5Jjy+4DnsetVbiTJXooLAjnnpVWS4ADNx144qtcXeX+UDjpk9a64Jsxkl3LLzM0ZySGyDUQk8xkwTuDcjHGelUJ7iTdtVsjqajhuFWcbs8jgZ/WtopmTaRpb284kk7QD3605pSCu4jG48E9yP0rPE+5s8gAHkHtTZbrOM4A6Y9aaT2DmRpJIzIFwCCeg/nUbuFOA52gnnNU1nBj3HqMY+n+TSJJyo3fKBzkUOLuNSVtDQ83KkBsc9aZJcSZJ4bPy81VaYAHvnkj0/wA5pvm5PzZz069KIw1uxuRaW43YXOcnnAqXzhyzsDjOBVDzeQTt6dKb5oJwxznn6UnHXQfNY0Fm+Yp/DjnH44pvncZ3DHpVNpBwowB1PNCSL24BJxz2x1oUbbhKVy8JsgIDjHJHtSCTcucjj8qpmQduc8nNDTL5ZGcYOAPWkoahzWLEjLgBsD1AFJlQpxjjgZ61UMuerY/Gk8wjOSeRjn0q0n0E5LqWPM4GRwabI3bbt445qFZNy8EjNBbnOcZ696aTuJvQcTg9ieM0yRstwpzng0hfjbtwRyBTXbccsCCRxxTe5Nxgzxkc49aYVPPII7nFSZB6DoMEg01uh7HNaLQzabIySRjK+oFKFx6cdT+FLgYz2HqeKkG0qB0wOnvViuMHBbd69/SnHB67emcGlCYzx+BpwUnt26GhLUTkmho547D1FOK88YNPA+fA7dMCl2kDBwT3zVNEojPTg4HvThjHGCads74PXpmgqc4x0PXFAnuMX5TTiTzhcehFPEbnoOvqad5eQOfqaVmHMhgYfTB4Aq9oOmX2s6tbadp1uZrq5kEUSA/eY8CoYbcyN8oHPXivpj9nH4frpdknirUoh9puF/0JCOUQ/wAfsT29q1pUnJmVaqoxudx4S8IXHhfw3p+j6ZfIn2eL/SG5AllJyzfTOB9K39CbUgsi6lCQQFw/mBgx28479eefWtLP8/Sg166klHlseS5czuzgNp2jG0/zpcMCDjOOmDShRno3X+7/APXpNqY5JHpkd6+HR9cPQNhmDnPoBUilv9rrjOai27QPnPHcGpYg3Xc1aRJkhS5wCWHvkUb2yPu9OCDSkNgcg5HUija3PyqSPehisiZJXO35V/Ovlz4yeFz4d8XTrEuLS8JuLc44wT8yj6Hj6Yr6fjB7oCM+tcn8WvCX/CWeE5be2UDUbXM9kSR8zDrH7Bhx9cGtaNXlkZ1IcyPlTGPp9etCjHcDHoaJVeOVonRo5FJVlYYKn0PuKQNtB54NexZNXODmadhfQgnOe5pT23DvyRSfmPenDLNjBOR09KORD9oLnjpjnvRyvPB9jSc56Hn1pB93rz/KkoormHBRt596djgr2zzgClGWyM5wO4oZSADnoOaGncXMhoXHHp60oB9jzSkep4780u3A7+xFNRQOSEYc4+XPpSHryV6ccdKf5eR15J7daUKT6ke1OzFe5GBzjB47AUdeO468c08J8xAB5PHNDqQORjBquVksjcd9vPqKTt8wPtmnEnIwCwHtSgdO5FFhJkLryCe36UHG5RzmpD33dB2xyabtbYdv407WC4w8EZwT1B7UbOMrz2xilKDgnOQOlOwAo6H14pWGpMjAK8cFgfXqKa/JGcY5z7VM6nOBge1MZcqRgHPHT0qeWwczIWXpj25zSFMuBwDjnmpCh24yR+FJ8qnOT160rKxQwjHzfdJ6k0w++PUCnsVxnn3prNyGDDH0pcyHrsMKAfd446+9BXAz04zSFuRtBPPIz0pwjkYDj5cdqhzKUSI52jLZb2FMJPP3Rn3q4ln8w37jxyBVuPT1c72UKoHSo51cag2ZKJJIDtByBgk9KnisZCy7iQDzjFb1rY8KBz68c1qWml7sBgCfXGah1jR02znLfTw+1VibGcliOvtWrZaWuMiDcrHoOPxrpbTR1baCzMD228Vt2mkoRhlJA6ccVHtG+o+VHKLozuqiCJWfg4PH4H61v2GhHBkaKJdxxtTmuos9MjUY29evHWte301Mgsv0GKSV2RojAttGRY1CpkAjIx6cj8j+db+l6TGrbj8xPOT61sWtjGvBUj0Jq/Dbc8LkAetaKOpF+pBb2aKBnIHqAOK1YLaPaN2FYfeIPNLBbuoOFVvSp41dWCiNmJPBzT1QraEkO2PJ3KSOenWpozwSctk8k0h24Crt2jrx3qRY8HqDzxjtQ5OwlFl20O0Aj7vUHGavxv8AL938Qev4VQgVvK6dO+amU4G07hxzzVe0diHEsM27IPI9zTdkf9wLkgdajXHGW+gpw+fjBGOuelQ5DUQGFb7uPc9atRspA79OgqFV3A7kx6AmnLhflbhvX0pNoqxPux1JPPI70kh5GwcHuKiz8w6Y7Zpd33hxgcHtSTDlsyndY2Pw2MEkkZzXxb8fL6yvPHt1/Z0ivAAp6YO7HOc96+u/HV5PZeHb6W0wLhYS0TkZGRzt/GvhXxhfDUNbmvGQpI+DIp/vd/StqKTmKRjFeRwMdualVRs3E5HTA7UzbkA56HkelPJA+leiiByYGOFbk8inQFM4Zdy89e1RDO7Hr1pd21QRndk5FK1yZR0L9vKrFWkjVtpwQfpxTC4jIXChSSxIqpGTuJUjlhk9qV1xlM5/oaRPKWg3ztvTcAQxzxnio51ifBABJBwc0xj8zKxGAATgU6LmbaFySCAD2ptWBlaW3LMG2jlsAZqM20mIztyHOAc9DkjFX2KiFNuGJJIPPB6U202qRn7wO/nt/nmk9UHMyrdWkkKKxX75wDnt/k1Ckc28lQQwHNboZJnRdpcbc47jBqGNXX96wUI44z1BpNJ6FKpYpQ3ssePM3DgYPoK2LLUI1XzN+6Q8ADsKj1OCCW13qF27wmfcAE49qox6LqMjK1pbTzZXdlEOOe36Vz1KUUa06zlpY6Oyv9m6SVhvI6f0ro9N1b5OWKk9cnNcVaeG/E7fN9hKqO8rAcfnU7R6zpx3XFmxA7odwBry6tKLejO+F1ujuhrDeaAH/hwvOetXtOvFN15xwvBWMZ+6M9fqT/SvOItVRpRlmDD+8uP0rUtdVI27Tz7itqcFBETlzPQ9FsdX33rsuFwfLHOM/wB4/pj8DXXeETDrTXEt6yiGCTy1iUkYI55+uT+GK8htbhgFZWAwOBn9fxrpPCfiabTbR4pEJUyFyVGTk9z61omk7szlB2PbLTwxpF1hUWGJs8ENtz9CKsy+FLyBSsF07Kv8LfvV/wAa880XxpZSvxcbTjkZrqbfxGrr5kV19MNipl7OW6NocyW5zHi3SbjTjJcNbgIDhin3c9sVyUt5CrlGZQwPzccY9q3/AIpeLA+kfYfNDS3EqEc8kL1P0rzeW+BZn3BgWBGB68964nh1e6H7Q3pptrr/AH+e+QccY/SpIdQUIwPYcgVzbXxVSC/I5ye/NV5NSARivGOpz1o5JPoXFrqbN/cu/wB3C8kYXtWY9xIr/fJyen4VmtqLNwrY7jPpUL3qhskhiM4xVxotdBSqq25rws45JJwD370slysaFWfd2GP61kf2iSuwA7vUVA1wzjjqTz9a1VNvcl1rLQvXt5u3BXAzz1681UMwZi27AJyAB+lVJGLBsgZBwCBT4wck/MNpJwa2hSjE5p1JSZoeaSytu3c9Sev0p1rNyqD5V461SVsDcDjnI4qUff44HUYo5dxxbZqI2f4sY75zUiygfe9fyqks3ydNuRzmkll4PduwrmUG3Y6lNJGnHKcKBjGex7YpWujGNw27sYArIE77VBJB7nFI05PGcA98c1Dpa6k+0RPe3bTSbkMmQTnJwP8A69LHeLHG3JYgYJJ6VSMgZcfNx9eahKswO3gA5x71oqCaIdXW5rR6myj5WYE9+1SJrG0MScE9weRWIIXbknjGQc0ohVfvZOB3prBpg8VY2H1d3bljyOeelUp72RuR9761VyoU7c5ApnmL19sda2jhYxRnLEtkjTuVLHnJqF3kbLE8gdzRJICTtx1Gcio2fOemewrdUUYyqO4EybssPm/lUbllbcQe2DnNSA5J9AfzpDIp3KxOcdT2q+REObBJJMZ5AJ65pp+b7xwoHIz3p4ZSCSDnFG5Tz7c01BA5u1gVtoPHGO5oEpwct26mmcMccZHWnGMYI7ZwBmk6dylKwplZiSehHP1zQsjYJ9RzTZBgAIdzHrxwBTgqFdo6k8cUlSQOoHnFfX69qFfapyd3fk0Kodtvzcc808xZHUkD72BUukUqmgnmHkY4PfNDPwOD06Zp5tzk9ccZNPNs3r68mm6A1WIvMzg/d4yMelNLMGXJ71OlqzfWpvsQC7/TrSVB3uS6yZUMhZ8Ac45ApSSxyTz6CriWZbLEdPShbTcCdpXOSeKtUWL2yKeSBwPlxyaCWK5yMg8g960Tabk4xzyDiniwxjgszZ4x0pqgDrIyvm9ecZz7+lL8z4x2rY/s8qDlMH2p/wBgUHjJHrin7DUj2yMVEbrjAJqRYXI+6QM9DW2tmrbfl7ehqZLVMAdz3xT9i0L23Yw1tWP3gDnvUotXJyRkZ5FbLQxqfl4I9TTdo5C46Gn7IXOzK8nGcjdjtSNEd23HsAO1aTxqPU9skU3bFjkj1JFP2aFzlEQjdnnr6dacYR1746E1ZBQDGOgwSaUsBngZz6UezBzdyqYhjbuXnqTThH1JXHHAxmpQTlsKXJ46VctbC4mPyRySEHBCrn+VNU7ic2URDnPRQeKeIUJA3Y45AFdHpvg7xVqhVdP8P38oPRjCUH5tgV6b4D+B07t9r8XTrGCp2WVvJuJOON7Dgc9hn61pGi5Oxi61upifBDwBF4h1BdZ1cKmjW7ZCOwH2lx/D1+6O5/CvpO0bT7O3W3tnt4oUGFRXGB+tcgy2+k+F9MksLC2EMdqrFBEp3sAvy89M889c4roLCOymvL21e2gLwS/KPKAwhAIzx9a7oU4Q0MqsJyhz30NT7ZaAc3MP/fwUfbrLvdQf9/B/jWfeaeWmX7PDbLGRtcGIZHPUe9RaRptxDMy3SwtEowmEX5v8Kq0TKNJON+YwvmDAjcR3FKucjGRz1Iqwsa5+6akFuvOV246EGvgvaH1TWpVVT6qD64qRVO4c5q2LdFJBYkfSn+XEvcH3Io9pYaiVPLY5O3P409IXznbj1ANTkJt+8oz3Hel3xgnDA/U0nOTKSRGsKgA5I9RnNSLGi5HzE9qY0nOMbvYGkEhPCqR35px5ritE8F/aF+H0tvdyeLdFt2a0m/5CEajmJ/8Anpj+6e/ofrXigJ6Z65//AF19xNIzoYzHuDDaVYZDA9seleU+NPg1o2rSvd6LcDSLliSYjGWt2P06p+GR7V6mFxNlyzOGtQ15onzqrYPPBz6VPHnhuevau61H4Q+NrWUpHp8N0B0a3nUg/wDfRBqG3+FvjqRtn9jGPJ5Ms8agf+PV6MasN7nG4S7HKKiyDptP15FMNuwBzux64zXo9h8HfFDgfar3SrUZ5/eNIR/3yuP1robH4OWqxYvPEUrMR0htQFH/AH02f0putAFTmeMeW2Af/wBVKYzjBB/Ovbm+E2iBT/xNtRDDofLjx+WKzrv4VWaDMGvPk9Fkt15P4NSVeA+SdjyQI2MAnPoaeUB5wRXf6h8P57UfLqls2M7g0ZX+Wa5y+0GezZt0kUnurf4iq9tTva4lCXYwtoPcqfUU0r8+Rj3wKvGBVzuVs/pUbQrjdtYDt6VXPHowcJIrBAWXk4x+NKVGfbHXFSFVC929B6019oI+YYzgDPai6E7ojMYLDBHQ5GKTyxjHU5qwSp+bI49RTTgjJPbtVaNAittOOhzzg03axHUfQ1YwvG1uo546VEzKM7myMcY60aDdyMhuc+vHFIyHkhguPU0GTjg/XmojJluNzc8gCoc0NJjvTd6dc0wyKBtAPHXNNkEzE7UI9yKetvIVG5lHHSspVI9yo02yNpAQcc8cVGzsRtGfy/Ora2cY+ZizDPFTxwRqOIyOeDWLqqxuqbMvZK/3Ubr1IqZbJmKjcGJHcYrWihEnIU5z0JrQt7Ln505J59qzlVsXGkYsNkQfur+FXoLEtj5GyfWugttPXj92Mds1q21iNv8Aq1PPNc0qzuaKKOYg0mQnO0CtO30Yknu30zXU2diqjbjoMZ29DWvZafhV4PB5JHWlzNhojl7LQQxDbT9NtbNnoRLA+UxGecDrXVWdj5fYjPTFattZ4YDkkdx0NPVk82hzNjoZAX92447Vs2mirjDxtnsR2rft7WPI+Xn3NakFmoOdueexrWKM5Suzn7bSQPl2k/hir8Omqu1hGFHfFbSQKp7j2AqVLcdQMegAq00S2ZqWacDbz6kdKtRWa9cj8RVxbfBJO5ie+OlSRwYPyg9e9NSJ0ZX+xqE5YY9BTlh/KrnlMeuB9TTWi54wD79KUpBFFdYBjg7sU4JGvP8AKrEUY2k5XjuaiZWB+8CD0AqJSdigTav3VbJNSBkyPlbI64NRbcH7ytg9AKMDBO7A9MUKQOKJSy4H9RSrIA/y7VHc5qLMZ4Dt9CtJhcct39KLsSiiyJV/vc+opjyIWLZJPpUQ8tQeWP0pDgDI3fU0rgkkydZk2/MNvPXGTS+cD83yt9RVYyJjncPcGonddrfe5GCM4p3Ktc8/+OmsTWfhWWawZDPCfub8blIIZScc4yDj2r47u3a4uppXB/euWJ9CTX0v+0asP9iLJbTbZZHG6Js5cD9P8+9fNhViM7evXPY124VXRhUdmV1GexOKbPkORxweanT5DtbG0Hg45qNwS+AAd3Q13K9jO5AQfurwSe5pXPB5DHjNKeccfMDjOaR9zE4XAHajYu1xU24Jzjpj3p0X3+OSTyCetQt91W7Z5+lOU7UVgMc8YPoaGLYs7VkLHftY4YDHamPuWTKscjqR7UFQAp3HnIb1FIzfu8+rEZH+feghRHSkG4VONm4nihmVnwp3AAgHHWo5NuXbIAHTHNJbvh9w69sdjR1HyovRSGGCQ/xMFUHPQZz+FRiRjGqIvmEsEAB5/D86gZmZFAO5idxGe9TaPIsWuWbS7SiToWzx3qZuybFyK57Z4C+HFvDY2tzqUD6hfSnesCqfLi46Enqa7x/B2ptt8nTLaGMdN8vP5AVreCvE9i2l29u0cKyxsyFwcluhH6HH4Vu3fiCCPI8xeeRzXluPtNZM9Ck3CNkjzzU/DupWql7y2iMQGSYWzt9yD1rntTsbFolm3LtJcFT1PPX8q77VvE0HlsrSqVwQRnjFeNTat5k0yLnytx2c9qyq0ox2NIzm3ZkOuaVpt3AGeCMbWBJTqR/+quf1Hwvc2iiWyuVmiPRfQVrC9BnKsflCEY79f/rVBd6oU/dh8KFBBzjnAzV3aRla7sc3FeXlvIFkiYEcEGr1h4huLaZZAn0H+RRqN1DKu5vvdjWK0iHK8ce9axUZpXJc5RdjqrjxDZ3iZmtykoH34+D+lVh4kuLVt0E00gA+VZW4rm1kXbljtJG05qKS6jG3Dggc8VXsYidSSRrXmp3F5qBurqcySHH0A9AO1DagcH5uCOecCufa7csdqgc96ifzpmVd5YnoK1VC6Rl7SxvS6qn3fM3dhg9ajW+3Dgqcdeayls2UlScH+I4+6KjmiCMFXeMHgE9B/jVfV1bQaq6G19qY8evpThOWPzDJ9jWHCLnzFVWIPYHpVtpGiHzOMA8sP5D1NT7F2BSRqI2cEccdM1OODgHgdTWIt+pGQjgD+VTQaigXdyPqORUOMk7DTNkN8uSfpkVKnfcu0D1rLi1S13fM3Q8kVo2Vxa3MqQQSK0jnaFXkk0crC6uPwuPTHGKkJUEd8AcZrpoPAviObA/sxo9xGPMdU/ma0rP4Y6/JxNNp9uD13TFiPwUVhKcV1LjfojiQ+CByfqKb8xIGOvBOa9U0/wCFMIAa91zdjqsEH9WP9K6fSvAXhmy62i3LgfenYuc/TpWMsTTjoaKEpHhMdtPcOI7eGaZieFjUtnH4VuaZ4F8Uag4EOkXCKT9+YCMZ9y3+Fe/Wdna2yBbaGCFe2yID+VWlU55lUjPUjNYvF9kX7HuzybS/g/fMqtqesW9uTjKW0RkIHpkkCul0/wCFXhq3H+km/vCOu+QID+C/413CoM/6xPxFKFwMeYp454rCeIqN7lKlFI5Wf4f+FTAI49FjGO/msD+eaxr/AOEujz5aCSeFjzhZcge3NejBOR+8VuOnSnKmO6Z7ZqFXqLZjdKJ41P8ACWLY2bq9RiMqFKMv8gaoTfCmZNqjVcYHzZg744A5/U17osI6Eo3oQcUyS0ilASRQ6+maqOLqrqJ0YNbHznd/DfXF3Nbz2tyoYLncU3HPvWBceGtat1O/TJnG7H7sb/5V9OX+jxPbOi4Q44+bIB9fyqpL4YtXTYjKq5yNjEHOMcn6VrHMKi3IeGiz5baKeOTEsboynoR0NRuct6AdfWvo+48J+TdefFb28qc70fnPGMg4znFYWpeERK65021YgsCSgGVPf1yK6I5iuqMXh33PDCOTtYE9+KaCzD7p5PevZZfAlrNGI/7GjRmIbekzJgAYI5H496z9Q+Gv7yJogsakHcRKTt78giuiOYU5aGcsPJHmS9NqqcEcHFEe/JwOvQg17tJ8C7Z7OKe11e7k3opI8pSMkD0PTrWbffBO+ijxb6lHvGcrNCQMfUGvQjCTs0cjqJOzPH4oVjOSpz33GnR9WPyhs8Z4xXoN58JfFVs4CNYz5YqDHPgDj3rHk8DeJ/NdDpUz+UQGCYYjP403CXYpTi+py53bjs49QakRepyM55weM1ev9E1Ow2yXtjcwLkqhkQgE+lRx2coUSGOQrnglTj/CiMGDasNjjaRcEdCMHvUi7QQuctj06VKx2p6HPamryeuAfUc+9VYSeg5ZApwAQR0qSM7vl4OAQT61GQgAyD7EU5Bx0IBHHFJglqSEg7lwAucD2pxOAAfmJGDQn1XgdzTlCgknBX1zzVIVhY1XA9SOBTx8pyMsQOSaQtwMdcdcUu75uWyQeSe1CCxKrMdoYdBz71KNoyG4B7A1XRZJMDaWY9gOlXLbR9SuceXY3MmB1CHAxVJPYlpIgycncwAHp9KSSQbyVAPoe54resvBPiC6iV/siohAYNI+AR7dTSSeHY7DWFtNduHtYW5E0abhjt+FJxl2Lp03N2juc9w3YMQfzFPK5bleT1zXdeH9N8Fy61Dp0X23UGfgSk7Y84OeBz2rovGeh6Vp/h5prPT4Yyki5ZV+Yg9Rmq5LotUpqooSVrnksVjd3HywW8zjH8CE1pWvg/X7wfuNJuGBHJK4H617b4Znt5vDmnzRhIw8CgdBk9MfXitRHwwbsDnOauFFMwrOVObi+h4npvwy8TXttHOkNtEjqGVpZx0+gzXR6V8F5pNraprkUeeWW3iLn8yQK9F8PSFdPWHOTDJJH0xwHYD9K145d2Mfia29jFPU53VZ5H4l8JaD4f1fTtB0eykvtSuyCJLp+OuAAowOx9a6211jWvA99aW+u2enSaZO23zbaJQY/XoBnHp3qH4r6e1uLHxda3UEN3pjLhZTxKN2QB79ePSuc8V+JrrxlLo2m6hYjQ7OaXc1zOSUYkdjjp6fWvdw1CnOlG0VbqZOT6n0Akmf4twPTB4qVJNrq3oc1Rt9scaIn3VUKMnsBipw/wAucmvDfuydhEWixRNpscMkasIJHjAYA42uR/LFaS4BLYAJOTx1rM0pts19H2W6JA9mAP8AU1oBuMUS+Id3YxfiBcXVt4N1G6s7ma2mgRXEsR+ZQGGf0p/w31CbVPBthdXFw1zOVZXkPVyGIyfwqfxPb/bPC2rWfJMtnKoHvtOP1riPglrtlZfD5jqV1FbJBdumXfHUA4Fd1Onz4V2WqZNjqgYQM7iCPfFN+1Qx/em4+ucVyE9+gLedfSu2T8sKBc/iahXV7GNhttHlIPLTuSc/QV+a+zZ9JLFt7I6x9VtgxVZizH+EAZpTeXEm3y7WZuOqxnn3rDt/ErIolitLWPnICIOlS2fi+7uA0M11PGzEgAINo980rJEPEzZswQarNIFTS7ls/wCwRxV5NF1plDLpzAnqrEAj8zXBTeINfe+YpczbA3ylpCBj1I7/AEqr/aXiCeTdcXsqAOTlZWOefrTSuT7aoelx+H9efAewhUf9d1/pVtPDOssuGihX287/AOtXl1tqetwB2F47MehLt/jVq21zxJGN325uc5HmE1XNFbi9pU7noqeG9YUn/Rce4lU02Tw/qgBPkSfTg/1rgYvEXie3dHh1CY4OSGf9PpWlD458Rw/L50hXGeSG/DpR7SHZgqky/rxn0eFpr6zvvKH3mitmkx+VcivxF8GyTtbvr9vBJkgpcI0JB/4EBXRy/FTW4CRJawygdmTIPPtivHPjGNI8bXIvl0iDSdSB+e4tywWUejxkYJz3Bz9a2pyTe5Uajv7x6vZ6vpt8m6z1GzulP/PKVW/kadNIyEEjdz0r5Kn8K6zZuJbUh8E4a3kwf8ataf4x8faB+7i1fUUQZyk48xfyYGutJj50z6eubh9pxtfqcY4rHvLvaC27b74Arx3SvjRq6bYta0q3u4weZLZjE5/A5B/Sukt/iR4b1SAJFcNazMOIrlNmD7HkfrVc2pXLpc1tZ1J49wXbnuSev6Vw+p3jTMS233welaOsX6SJvRonXHDK2RXOTzIWOQuSeTWUjWmgLnnKgYPY1GST0XAxkc00y4G4DkehpvmAhSMfjSibWQjYxt2jGeoOabIqE4KDn170u5cZIH1xTCy5GCQQePaq5muouRMYYUU8rkA9qb5a4UbTwetK7DzOOD6io2YlvvZ/E1SqS7mcoRXQRoxuxt4J6DvTDGm77gPoKfuOR8w9h6Ug29dp5/SqdWXcXs4sYIuc+Wq4PUVJ5Z9hg/nTM8BfXPINOc5ADHvyBQ5N7sail0FEbALwcDrk9aQDJJ4685oVtoA6YPOKGb3xzxUWQ9SSKFmA27fzPWrUNluH+sAGemOhqn5m0ZDVYt7llAXb19OlKTstAvbQ2rPThn5n+uB1rWtbBP8Anoc45GOtYVrengg5wOuDyK1La8Y9QSuecCsZybHrY3bayTgZ4HfNatvYQr/eb2DVh2142Rkn1BH8q04L5gFzgAdicVDlcl7m3a2Me44VsY6E5rXtLNMj5Mg9w1c/bXhOF8xeTggNV+1vnV/9YgXqOTT5hW1Ontbdf4VA9iM1o20GCCoXj2zmudtr5eGMo4HJrRtr5PlxLnPt0rWMtDNo34l5+6qg9896vQbhxnGeSM5rDgvAw+Y8euMVbju0xlmb8K0UkS4murNgcACnh1LANhj27Vmi4DdN5wO7VILheOhPbJp8wuXUvs3z/MVIHQYpN2cEAkfTFVVkwwb5fxNPE3PKr160rhylgSYz/XrSSSEnGcYpgm3D5Sob3Gad5m3pt4HpTvcLWEVupI+tBZQpyq47HBpGkcHBye5K1GCWzyw+tHN0HYC2SOT9cUgL9NvHYYoGcn5uQcc0o4G0rjJyTnrUuwASy57Z9qB5h45x6ZpNoxjt7mjYuBg4HsaLgSJuZgu0g4yOaY6sDu/UGmoi+cGZsZHc5qOZUYEMV2nI4zTurAtxzMxBIPfj5hUcjMw6jjrzQxH8LLwOgHWopCjL34OcAc0lJFHiP7T0sI0e2VbgLMkqsqKB1JwSefTHSvn0tnHHzDg47/5Ne8/tPadbTWVjq8dwouIn8iZMYzGSQG/BsDP+1XgpY7WDLgk8Ec816eE+C5yVdxlwrEhtu0kenGarH+AqxDDr+fWrTMzAs/THORgjjrUHllmzwRnrn9a7EyOhFIGJJA5BB69aRj33deo96fKcdQRnhiDTM7iRz0496ejLWow7ip7DGKVSOMNxuBAxT2VhGM4wT2NR56H8velbUVyR3bdk8DPWmKpBPXrxmnSYwrHgHkU9JD5YQ9jkZ7fSmgbIsblYdGBzjHapJljaXenyqw5GOhprhQqnvkilRsowbHB7jpQHUZF8pYqduMZJ4qcRjyPMH393J9Bx/garluTn1yB3qUSEJt7c4pNXQPR6HaaF4rnWHyRKsMwGCWbGT2P1xWyde1q5AaTVLeNehO4k15bJ1ToTtyaYsjgcSMM+9ccsMr3izaniWt0ekXepQpF+81B53JOQWwKy59XiClQ3vnOa4xZHbJLkemDzUZZsY3MefWoeGb3ZbxFuh0VzqpDF1b3H5Vnz6m0jZZgT6gH8qzsfwt+dKF4569/rW0cOrEe10J57x2YEA9OCTUImkPU47A4puPTk57GnwQNMwVQOnPNaKjFbGcptjdzMQXYk9jmlReMdM/pV17OOJF3EM/cDtTGgZX8tVy3cZq4pIhS0I/L57Z6nHep4tsUmYzkjoB6/1p/k7FBkJXjBwe9IpjxlByTjJNVYlu5YhVWy7MuI+Tz3/rTfJjkIcttX074oiQsANuVB4GO/r/8AWp0mdq+WAd3Uk9fy7UW1IuyGdsuyQrgsOMdTVUozt8zbgOKnDfvMIPmPU+gpC4RTtH3flGDxRZFKQx4UiiAPLE9AelQtEc89uQAcVYJZgFC7/U9AKkWPvJtweijnNGnUrn7lILx8vRuprV8IlovEdjLGyrslDbmGQAOpI749KpylGkyVOPTPSul+G2lHUvF1nbtAJoiS8iq2MKOev6fjWVVpRZUG20fRWgmSWwt552kEkqCQhhk888/yrWQLgbs/gKpQEMGyVDE85OOatwIAoOFJA7GvmWelHRFhFU8fMMnk4qRFXI5Yc9ahUc4GD681MpCndjkH8qzHzXRKEX0Y/hUqqrHgsAenHSol6dB+NSZXJGFI6daLi1HhVIIO7gelKFRT1A6dqREUrygP1NPXB/hHsSaUtytR3l85D4/CiYMkLtEgkfBKqTjJ9KD1xwc9QDTsrgA49gDU7DuAXpng9x2pQq4zk4+lA/3cH3NOPOeCR71Nxqw3aMEfKTjsKj8pd3RT6HFS/wDAenXJoweOMD0zSYNDDGpPUflTWijPZc1KoI/AetNIGSQD70rDsVZoFb+7nvmoJbOKRCOCavlcDO3PHc9aAo7JjPvT1TVgex2PhyFX0O1ZVGdgzkdasy2iupVlwKi8INu0WMd1ZlP51rMoY19th5N0ovyPl66tUaMKbSbQj5oVbA4BFZa6bCNevVEaqXtoHHGAcF1P8hXWSxDHFY13th16KR/uyWLrx6rIv/xRrrhqYts4T4yeF/7S8CXcdnDvuLZ1uUUZJO37wH4E1x/g+/8AC9x8Lhb3d/b21zaW0kc8MmNxbnBAPXPFe47ld2jZGR8Z2sOorj9W+G/gu/vmvLjRo/OYln2MVDH6Diu7D1qKp+zqrruHM73R5F8PvDX9qfDDXbySyWS4LuLKQr8xwgzj8c/jVb4bW/gWfwvMPEU0MWowzOZRM2CyYG3b+o+tfQdtZ2dhaxWtnAkMEYwiIuABXMax4E8IajdteXei27zMcsy5XcfUgGmq+Gk5KUdBuU+55R8OvD2j+L31GR9IFpb2xCRSpIxEhJP6gD9a3tY+G+i28CyxxEfvURjvboWA/rXpdjY2Ol2aWen2sVvAnREGBWb4mkA0i4YdUCuM+zA1y1VSlU9xWRXtJdzh5fhnoqROqRyLIFOw+YSCecZ/GvOPC39g2mp39j4wV7WeJgIjtOOM5Bx+Yr6BuZAwP59K57WdC0nVJfO1DT7a4kA+8yc4+tVR9lG8ZrQHKXc8v8Ew2PiDxRfQxafA2lQszRylG3YzhR16nk1Q06az8MeNr218S2jtZ4YQN5e4AFsqw9RjivX7azs7CE29nbRW8Y/hjUAE1WvtPtb4BL22hmUdPMUHFa+0pcz93QG5HGeGvEb6v44+x6LawDR1GSxtgCAF5Oe2T0r0tFX5UwoByOB61m6bY2djGY7S1igXuEUAGtJSAQfQisqjhKS5VZFcxDoTFtEtNxJIhCk+65H9KxPFmuaZYXC2Oo6U97lA4OAQM8d+lbOhgpaSw5/1V1Og/wC/hIH61Yult0QzzIpCjG4pk1nOLexrQqxpz5pK5594auLfUviDbXdnYtZ2yxELHjoQuM/nXZ+O4jL4WvlXIITeMHPRqkfVdKtt7Agsg52R8/yqxeanaxFYpFeRmIXYEznIyKI0WlY6a+PVSrGcY7HF/D7RtQ1GOyvry7kjs7F/9GiBxuIOT+Ga9IZuOO1ZNrrFmxWOOGSMEDaAnGScVqj7pHTjtS5ORmOLxbxM3K1iDTTsmvlz925Lj6Mqt/U1o2snzc9fQmsC9uLm2l1CSzhaafyo5EjA+8RkYP4CrPh28uNQ0qC7uoHgmkXcyFccHkY9sYrWUNOY5GVPiro95r/hUQ6eDJNBL5ojB5cYIOPfvXI+LPEGreKvD1n4di8MXUV6jIruyfKCo2/KMcA16rbuMAdPpV2I7jk104fG+zhytXsTJXJ/D8M9totja3UnmTQ28ccjZzlgoBP51qBux9KoxN/kVajbJFcM3zSuDQyyfGr3i/3kifn6Ef0rTU+9Yqts15Ru5lteB3O1/wD69asbc9/yomtbgT5Vso2MHKn8eK8V+Hfw1urzVL1/EkNzBYwSMIIGbaJiSRu+gFe0Ieen0qVW4rpw+KqUIyjDqK1zxcRWcTGSSd5H9FOBTDd2ysfKtQSeTk5qt9mnmXbHbzMeOQvH61LF4dvJH3STLEM9N2f6V+dUsJiquyPadWlHdkjX0jZ2xRqoHGKRpZh1YevSrUHh+FWzNeTse4XircemWMWB8zcc7pCa7KeSYh7sxljaS2MjzJPutIxJPr0pP32dpLNjqRnFbYjskxiJByOTThLajCgLj6V1QyKbWsjF4+PYwQLgrnD9OOacwlwwG9R7mts3EAycA8cjHSozeW/OFXI/2a1jkGvxE/2hfoYryyRrjewJPGc0z7VOG4lOe/Nb5ubVh8yKc/7NMP2GTG6BD9VoeQy6SGswS6GG91PjDYxn61WmmSU7ZII2+vFdD9n018gIVBHYkVBNpFjId0czoSc9jWLyevH4Xc0WNpvyOWnsdMlb57fy885U1TudCgmVvIut3HAkXI/Wuql0GQL+6lR/qcVny2F1A3NrJtB+8BkfpXPUw2JpbxNY16ctmcNqfg23kU+dpkMmf44TtP5VzOo+B7fLLaXckLDnZOvH517Aqso4yuOpI6Ux4Ypxi4gjkU9c9ayVZr4jZSe6PBbnRtf0c+ZGsnl5xuibcD+FFpr00bbLyAMR1eM4I564Ne2XGgwSfNZ3DRNn7jjIrmdc8M28mft2nDJ/5axDH41cZwm7m0arRx1tfW9yWMEiN6jvj6U4yL6Dd3Ix0pupeCriMmfTbjzFGSFJ2uPxHBrHNxqOnyeRf27H3YYYf0NW1rodCrRZss6ls7eoOADUe5M/MOQe1QwT2867oiSc5wTgj609mCn7uOOoNFtSxTIgIzwe2e9Md1z938qax9VBOeKaduMnGR0pvcTY7ILY9O4oJTauYyeePmqPPsPypSV3EYK44IPSjcOWw5mUBTtx9T2oZsrwq5+tR54GG4p49hniqtYQofB6LwOcU7zB2A4HQCo/pwMZ+tOA4+bnnJAPSjZCJGZskZHPXjOaVWbOFY4HToKZj0bqOoFGzjd8vIOCB1pIGtSbzZMHqfqasR3UgA3ZAB6bqoFDu28/lTwuM4Xn+dTKNwW5vQX33cN0PUmtK3vgf4kwfU5rkQzZzyD9KmW5lAALHA9O1S6aG9Tura9RWJ3rnsQSKv2t+nBDhT6A5rz4XznGCenc5xVu31B0AOR6fWseR30BHpNrqS/3+OOT0rQg1OMMPm4B429681h1RgeWXPuMir8er7doVsYPUCiz3J5T1C31demcAnuc8Vfg1NNuSx6c815bb6wAP9YRg8YHWtKDXBhSzHgc/XFVclrsemQ36kjdgZFW4r1flx+vNecWutA8FiMdOav2utBuV7DkbsVom0S0egfalBALM3NTC7GMA/rXD2+tBmDMVx1BzVyLWAwB3KrZ4BBNDdxbHZLdHPDY56g1KLjOCzZ/GuUh1QY+8o9sVYj1JSTtz9RiqWhPU6Nrjjg5/GmmUkdO3rWL9uU/xDPpkUovV43OME8Zakx3NhJRj73HsKcGHUE59xWQLpQM7ht7ktUqXSZA35+p7VKuNWNJn9effNLuJ7Y/Gs/z0zjcv4U4XEeeXXjsKLj5jRDY+b5voT1qF2479ckA1WNwhUHeBjtjFMNygzhsD+dNO4E8rbewU9gTmoXk+X5mRfSmPcRMp5XPoDVWaaPHMnHsaL6hoeWftJWBufC8N4mVjSbbJg9z93PtmvnUqyKVI57YPUV9V/Em9tv+EbvLa6tzPayptc43BckAMe4wa+X5Ydsrx5OFPykj7uP8a9LAzvFo5ayVyp5aYySxOOTnp9R3pke9dzfeUHlc8EVZ+ZGwcZIxkdOvcelRupU42qh7Y713K5jcqykZ+XBTGB3quMjtkEjk8VM+Cc4xk+lLHlzsyuOoz2NNlPRCPGyqpGGB98YNIVQruX72etPZmVQm36jNNLNs2sAAfbpQJajgFf7204UqB2//AF1HF9z94y5HRh25ph3KV/h5OKMnOMfnT2QNMJB97acjnJPamhsKc59/c0u0Z5yMjvQdvP8AdHYilbQtbBkru+btyKc35nOetRhdqZLfMTnA9KN3I5PTg015iCQneE7EdaaRluAcdBinDBcZY89AakVcDvn6UDeiIDxxx1zwc1JGhPzHr2B9aUKobPVvpmlDq2OcY6c0tBE4hSMIzsMsuQPTn/P51Uf5t4XOBzk1YlO5Rn5iV4A7e9Qx7mG0EZ+7n0FPQW6BYwRGCT0yRjOc1dhOxMRqyjBzjqf8BToAka5XDsRgnb90f408IWYJwMjOO2aL6mcm9ie3RmHmybVBGAB6UqbkLTFVA3cYH+f8ioxIq/u4+o5LHP4mnyvuKxw78DGATzg+vpQ0TrchuiruN7MWH8K/41ESgJ6LtHCp0HtTW3MZF2sVJwWA5P6U3azybQAoXqCe9CL2JUkd1wjqvHABJAqcoFTa8pZe5zjj0AqsVKL33AelLsZmActkDICnii4krj98KZWOMvzyWOB+Xeo1wx3EFmHQKvFNbzBySBzwoNKiys2GAxjgA9PegaViQhxgIMsRzikVW/i5b3PQUbV8zMr7U9EGTSmZc7YgUXvuPJ96WwuorKqKWkVTIegz0Fek/AlcahqF0oUMYwgBXJPPavMlVsnkdfvHn/8AXXsPwjhFvpZl2ld5zlOWb/CuTGStSZtRT5j1GE7kHzKTjnAq1G6r95lOOw71krKdgVdynGOTViOaQAAkAn1Oa+fPRUbGtG4HOV456YqSNlyNrA4B9Kyd5B65/GpUfIIywH+7U7FJGrvUcBk6dxUiyLt++uOmMVlxyMR+XOKkUhvvN+GKgfKasTJhhlT6ZFLnp8yfTFZkUjNIwVSwA6njPHNSjlCQqjPcmk5Ow7GgjY/un2xjNPVk3EDb9BVBcDksMg9SadjJzjA9TS6DUdC+2N3ysuO2acuD82F/OqeNpOcZoILHHIyeOaTBRLhMe7PG4e/FNGS3HlgZ5OTnNVhnJHzA+tOAfP3SwzxipY7FkjgYwMnnk0H1ypxx1quvGfvAY9aQjjuR7HNS7isWM8cMMZ570gx6gfjVf6sVHvSsxHcY9fSqRXLodp4HbOnyqTnbKcHNb+7Fcl4CuPlvI+RhlYDPsa6R5PevscvfNh4nzOMjasx8snX9awPEchjezuo43mdJGhESEBnDgdM8ZG0H6A1pyycHmsbWpNsthJnO29QHPoyuv9RXpUtGcjG/brpZWmlsbh2QFRgxqADjP8XXpTZNRuweNJuPxlT/ABrK1W3v5LnWlhhQwXdvGYnL4JlCkYA7DgHNF5r1jptvCNavrOznZQWVpu/tmrXvuyRvUpqMU0y1NqF9g7dIlz7zoKpy3+ot00lhg9DcpUlnqVnf2/n2d1DcRn+KNww/Ssi+8UaBazvDcavZxSI210eUAqfcVXI78vLqYpE11qGqcY0lM983S/0FYviO71WTS7pDp6RRvEQ8i3AdkXuwXHJA5xmnP4v8OySiOPWLJmZtoAlySe1WrxxLG8fQMpXp6inZwavEEtTJg1XVGsrVpbOzDyr8he5KFwP4sbTgkYJHamy3Ws45s9P/ABuW6f8AfNZN3pza1pOjMditDguXHOzbggY78VoarqVnpdk11eTLDboQpcg4z2qW7y2N3GKimiOWfWeQ1vpwHr5rn+lIrayx/wCYcOOeXNT6fd2+oWUV5azLJBKu5GUdRnGao674k0fQriKHUrgxPKm5BsJyM47VcYtuyWpk076F6JdYyD5unjP+w5/rU+NYbpdWQ57QN/jXPRfELwvgf6ZMcdxC1dRpd3DqFjDeW25oZlDoSuCR24pyhKOrVh2MzSjqdvcaj5l1DEsT+ZcM0ZdWYru3JyNo244PcVZbUpWhjZr1Ssr7B/oJ+9xx973qcRLJqOoW0hO24totwH0ZD+lUrjTTpmnvffbWAtQZCEiBG0IFOFz97jr65qJybasbUo07e89TUeyvZBte8h25zgWg5/WpDZ3jFWkv1ZlPB+zKMfrUHhrWrPXrFr6yEojEhjIkXBBFapwQRnafWrbnF2ZjdFVbO8AwuqMPpbpThbXmT/xNJ/YCJOKytK8U2eoeJbvQUt547i237mcjadpxx3roP1B9qUuaL94VrmGbK6XW0A1CUeZEW8zA3YBA2Y6Y5znrUT6lPFbzyF9VK27iMqBEMk9h61q3Z26nYv3LSJ/47n+lQf2LCFKi5uVAkMqYYfu2JJOOP9o9f6VM5SsrG1Lk+2aFra3JALanfLx0yoI/8drQhspcjOpX3Po6j/2Wq9qojREVmYIAuWOScccn1pPEmrHRPD91qgg+0fZ1DeXu27skDr+NEeebsjGW+hqw2LfxahfH/tt/9arKafkj/TL0+3nmszwbrH9veHrXVfI8j7QGOwNnGGI6/hW/Gc0Nyi2n0J3Mm60lRq1jJ9qutjsyuWlJcbVLAK38IPf1rYTS7c4zNdH63D/41X1IYayk3AbLtAc9gwK/1rVjHA9utKdSVkHKQLpVqR1uD7md/wDGpRpFjn7sn4yv/jUOoaiLNJSsDTNFGHKhgNxJwB9SanivmEsUc0KxvKhdAXBHGOCfXn9Kz52aqlLc4JrqNejZ9AKhe6yPkH1yKW20+4lGFjOPcda07bQLiRcMu3I7iobjF2bOaCbMVppWIBbnuBUUokbj5jn0ro/D+jG4nvY7nAktrkxjA6rgFT9cGugh0G0Xkx5PvV2Fex575QVN0vyLkcseM5qdNPuHPyxN/wB811fjvT7eDwhezJEMwiOUEAfwyof6V0qW8ajhFHPpVq1iWzzQaTfNuIgbnqMVUsrVr3ULmxgIe4tmCzoo5Q4zzXrPlqB0H5V5/wCAY1b4neMZNuMTRgHHtVx3JbK48P3yqcwsKivNKuLaCSeaNkiRcsSOAK9SaMY6D8q5j4lxlvCk1pGPmvLm2tRg84eZAf0Bp31C5xzabPtU+W2CODiomtZFflXX3xXqBtY9m3yxjHAqu9hGwOYx7cUNodzzMq0ZGGcfU8UqTzRnByR710a2rXniTUo9q/ZbVIo1AXnfjc38xT7jRoefk6+lVoK7OZea3lBEsIbPU4qpLptvMM2s7RNnhW5Gf51vX2kxwQvMziNEG5mboBVJtPcpvX5geQQOtc1TCUaq96JtGvOGzMSSwu4cCRQy9Q6dD/WpIGTlZ1ZkJ54GR+daRS4hHG4exqObyZQFni2N/eU14+IyTrSfyOynjuk0ZOo+F45o/tNpwCMh4uR+Irmr/R+RDqFrHLHnlmTch+vcfhXaiK8tAXtJWkXuE4I/DvUD6lDM+y9hVWJ5ZRg/iDwf515E6Vag7SR2xqRnscHd/DXw/rcIl0a/fw/qmTshuW8yxuDx9yUfNEfZtw9xXDeI9B8Q+Fb5bLxJpktocfu5iuY3HqGHDfUGvaJrBJI2+xyGPcfmTs3vitTQNYeO3Og6/ZQ6lpL8PZ3S70+qE8ofpWftLbm8ajifOr/Lt+ZeRnI9KT5Qd27px0617z4p+CNlqMEmrfDm8FxBgvNpF037yP8A65t39gfzNeN67od/pUjpdWskWyQo6yrsdDjoR1/Hoa2i0zpjWizJLKMfM3A6AUodPUn04oHH/LNfrmk56+WAc9BV6F3bFLIR91vx7HNKGXbkJnnuelIpVc/KCPSg7R/yzU5OaN2F2hS655Xv6U7Ixxznr9aTcuBiNQT09qQNg/dGevX/AOtS1C47dGezZzjGaeroeCGOemDTA2D9zOTgEinhiDnaOuMgU0Gou9SchCf+BUK6kk7evvzQrHjAA56075858vPuaEDG+YcY2kDvS+YemAeOh5pQW3HCjjr6YpzeY2PkGPU0NCWo3zCAGVDkjqBS75AvyrwKem9cjy8+vNId3T5c5waLqwtRTNOGBKqD9KUXMx24OO2aYfMyQdp96EEhyMjg8DpS5VbUdywt7OpDDaT1Hy9KnTUrhQc5568AVRPmAZLJ6DnpTSXwBu7dAKXs1YFuaser3IUfNg4ziraa9cBjuY8HpXPszBR90rjkelPWSXBVVAP1qlFJC0OkXxBPuyGYYPJBq3B4knzw7A59a47zHHRRg+4NSeZL0b5vTjvTcEyUjuI/EkvQux5+lXYPExUKvmEZPOM4rzo3Egz8ueeg7UpupM42jPbcKhRXUTjqeoReKF2Eed37fWpk8TY+7IPpivKReTLx8x9scU8ahMobBbJHOKfJYSVj1lPE6gcyEDHOasx+JkCrllGB614+NSuFP3ye+CKRtUnU5yTjrn+VCpBY9nXxVGvO8e5zQPFUK5ZpRn3rxc6lc4JXqOgyeKT+0Jwo3FuB60/ZtbDS0Paf+ErtSv8ArFYjqe4pB4utccsM5/OvFv7Qm/vN+dNN/Njd8/58UlT1FbU9nbxhaqR84xnsahk8YQ5JVlOBxk5Ga8ae9mLfxH8eKYbu4IGc4/8ArVToj0PUPEfiS3vNMm2BWlCttyue3cdx7fj2rwudmW6mXvuPBboK6P7VMc5zzxgnHNc5fbTdMdpVs+uc12YWPK7HLW11I5Qjfd3KecAnpVKTcpOeO3A4zV4gBjtK4PQjjmoZ49wPUMO5PBFd5zp6lOV92MqAvQkDvUYwCxGN2MYzipGDKNrLkE8A1Ey9CyEjHIB7Uy7jlfaQ2ATjoaHkPVW3KfUd6YxAxt3Yx0J5FNPchevqeopO4JIe/wAyYPXPeoTyMNxjofWn5GRzuHv/ACpvplcjnHrTuNtscWG3rnHWmZz+PtQ4xzgbT0pTll+70PTNCYJtChWPPGBSHt0Az3HakjY7cdj6dqeuNhZsBsYHWncYbcyjgBScAk0rNzjjoOP0NMkVs7u2M0r/ADMDwMjoDSWrGmLH83y/dOcCiFR1YnaDyCO9RKTu9OegqTcePTPHNFkIcJBx6kYPPP8A9anKw3bl27T0FQj5Tk4yaVGwD/Oi4rWZZjkfLEMNo7gYGae0uyLapAYk5bqcVW3bgOgpHdQemSPfgUPREyVy4LiNI/LjXJbklhkmoxNId0aYy/Vu9VY5l7oMnuTViNmzwgYEdAaNSXGxaVmCn5semWphdk4ZgQO6j2qsdu0+WdmP4SKAsj/h6Ug5SdZcEhTjJ55pksjdWbtxxTPL/vKuex3UJnnkEehp3sVYVuSCuR9RQdwyu7AzjGecUOzYxgHPXjFKPlHKkDrgGm2CVwUbeVAAHXJ5qVZFX5im7HQCmdRzwvUDPWlUeYctgAHtSFsSWzu57cjqRXvHgJY4vDNl8wBkiD4C/dBHTP8AnrXh1nDJNcrBGuWJ2gKOn1r3Lw8TZ6ZbWsmd0aBSQPQdK83MJe7odWHjd3OhScSMf3hI6kAYq4j7l2+YBz/dzWdb3PAxGNoPAxirSTDjcpzjvxXia2Oy+hbV+nzK2OxHWpY2RRncvJ6EYqnHMRjEYK54OMVOtwG6ruU5H3ai7uNNlpZCcLmMnPfjAqdSGH3l5HQGqUUygjKKCeclTxU6SR/N8oBA7ClezKi2XIsMG27RnvjmpI1Y/wAQx6VVjkhA+7n8cVKskTYwG4PJptIrQsIpDDjvwA1SDqf1w2ahVoe5wCeuaeJIkBVpOCeM1mO7Jtr5yAQTTgo4JBB68iog8Wf4iPrmnFotwAkYfQdKGGpPhs8elAUg/wAQ+oqNWXP+sKnNIWX/AJ+CpB54qWyiYglTypOewxSfMvoAfRTmoWkwOJ1x6kUhuG/hnUj1ApdA6EjErxkD3JqOVyB94MfUGqs08uT8yEDpg55qrLdS8/MoyeSBxRYFodR4Hu1Gr3MJILGENgex/wDr11ss3PX8a808H3TJ4hUFhh4nUj8jXbyXHvz619ZlDvh/Q+ezFWqluSbJ/wDr1jeIpgLESbseXPC/5SD/ABqWS47ZrH8STr/ZF0cnIQtj6c/0r14bnButTYlmG7G7PPpXgvhWws/FnxM1z/hJ1a4aDe0cDMQDh9uPoBjgetexSXYKhs9eRXjPxAjXUvihbafoS/2fqRQefeK5G4lc9B6D869PL5crlH8SWieyUeD/AIxRaTo8kn9n3YXzIC2QoZScfgRnPpW34y8I+DhJfa/rAuF3kySsJsAk9gMda5TQUk8K/EZINc26hcXijyL3cSVLZGcH3GKf8VbqbVfGGl+HXmMVoQjMc9WZiM/gBx9TXRPmdWPK+m/ctK5jfDzw/Hq/iltTgtZLfSbWYugdsliD8q57nua9mkm+YfN35rnrzUdE8Lafa2kki2ltykQ2nkjqeO9aJmEkayRnKsAQfauHF1ZVZX6AlYraFJ/xLFT+KKSWMjHTEjCsb4jxtceDb/OTsQOB2wGFauj536jF3S9fA9mCt/WovEsPneHNShIzm2fj3xmsqb/eJj6mf8KJvP8ABFmveJpI/wAnJ/rWprmj6PfhbvVbWKVbdDh5ScKuea848F+KptH8OtptjYteahLcs0KfwhSBycdec8V1XxXurpPCUQjVl82VFmAHT5c4+ma66lKSraaXB2fQ5aDS7bxZ4lFtolitlpsHEkqjBZe7H3PYV7PaQRW1rDBCu2KNQiADoAOK5XwzJpXh3wLDfRhWh8lZZWQgtIxHP69q3/D2q22t6XHqFqsqxuxUCQYbjj/J9qjFynL0RStYkVtuup0O+0I/J/8A69Z3jyy1e/0bydHuFhbJMwLY3R7TkdOa0Z8jVrE+qSpkHr0P9KvuqspUj73HXrWEJ8skzNHivgq38SXGlXsmk6ulja2zbpg8hH8Oc8D0Fdt8JL7V9R0/ULnUrmW4h3hYXc55Gd2PbpXneiTag32zwzZLh7+5CO2egUkH/PtXuGi6fb6VpVvYWqhYoUCg/wB49z+Jr08bJJarVhZbHA2ObT433S8AXCs2PXdGDXp4JCjH6ivI/iDfNoXxKtdWSEyssCMEBxuOGXFdn4Ck8SXFvc33iDaouGVreLGPLXnjHbtXPiafNTjPyDY3tS+/ZyA423Kg8dmBH9av9RyB0rM1pttg7/3HjkH4OK0x98g+tcL+FD0Fts/4nGa5z4wXy2ngW4jyN08iIo9QDuP6Cukg4YnH515j8Qtc02+8d2Wm6nLJHpmmS5udqZ3uOSMfkK6sFByqproJt9D1D4eWT6f4N0m0lXbIlsrOuejN8x/nXTxVwWjfEfwxf6jb2FrPOZriVY4wYSF3HpXew5wPbqKwxEJxm3JWuC2INdJXSLqQDLRKsw/4Awb+la4I3EjoTx71RuYRc2s1ueRNE8fHupFSaPP9o0qzn6+ZAjH67RWL+EWol/Dp6lrm7iT5gFYnvjkVDFqmkEJsIYwqNgEZO0EduKXV75IZobSSza4EwJBHbAPt1qKy1aGa1WZdPmLEA7I48kLkgenpVxprlu0Vzy7jJryNVEUCCL5RuY4zVUTKCHWQ89SCc1ca3UJIfsse9VfbvJIYqPl53DOfoP60qxwqSphRYwwUHaM4z2yxycdv/wBVfjWLlmOLqe0qVLH1dDF4ahHkpU9PQbpV5Hb3M05RnMzDzWB5yowDz7Vv291FOm+LLA9gvIrEjC7VxBCW2qTsIIV8HJ4ycZx61EzTRPFKm6NjGuWAxltoz7Zznivay/OsXgopVvfic1XBYfHSfIuWR0F1DHd28lvPbrLFINro5GCPepQsgwPkUepJNUbPUTuWG9QwyEcMRgN/hWiFwOG/HFfdYLH0sXDmpv5HzmKwlXDS5ZoAj8fOoP0zUMVlFBcyTxLCkspy7rEAW+vrXPeJvH3hfw9M1vfX7SXKn5oYE8xwfQ44H4msrTviv4TvLlIzJdW244DTRgDPvg13qRytOx33z9pEP/AP/r1HPH5qhZFhcKwYbl6EHr9ais7iC7hWe2mWWNgCCp4NWABT6iGHfgfIv4NSHJX7jD6c1Nn2paYGTZ6fb2v2hlZmeeUyMW65PanPbrWpj5f51A8KHtj0Ip3GjjvGFu102n6MiMy3txuuCBwII/nYE+7bF/E1oSWCgdO3atx4ORghv94VE6DPKFfpyKfMwOcm05X7Z/CsFLa31BJJLbdsSRkDY4Yg4OPbNdb4hjvDpFwumx77qRRHGQR8hYgFz9ASce1O03R4rOwhs4V+SJQoJ68U0+4HDSafcW77kJ4Paql/aW1wv+lRndnhwMMD/WvQ7nTNnYc+1cz52m32r3Wl27+ZcWo/e4U7R7Z9ef0qZwhNWkjSM3F3TOLksrqwYvE5mhBxuXt9RVmG5guPkkADDjIPNdJc6ZLCxKjj2rEvtOjkbdGPIm6+zf4GvDxuU3XNTPQo4z7MjQ0DU9Q0a6SWC5wgPDqcfhXeXOn+FfiPpotfENtBHqIGI7qIBX+oP9DXl9nNJDIbe4XaQeQw4YVqW0stoWubOQYA+ZSM4r5ySnRlZndpLY434l/A7XvD7SXGlf8AExtFGRsXLEZ9PbuP514/c2ssb4J2sOCD1r7V8DeN4buL7Bq7BgeFdhyPr+lcn8avg5a63aNr3heNEvMF5YUAC3I9R2D/APoX15Oyk7XjsaQqtPlkfJ/lsAD8q9sGkKn5Tu/Sr2qafcWc7wTxsjodrBlIIOemDWfJ5gO3pg8YFdMZXVzpTJPLfA+YHB6Uu1hwZCOOoFQjdyST+JNKfMLZwx9DVICcKcjMnbinhM8qw69hiodr5H3jx709A/BbntjFSy0SiM92YZ7AZpUQ4Lbu/Q0wRyZyqkj1NPEMmA2NvoCKm45RuKsWDy3bJIHHSn7VAwzswz1HWmeW4cHYT7UqxS4PTdnkZ601exKVhxVcZ3NknnNJsU9SCSeCDikMMpXBXb+NIIZPUfTNVoBIVj3evOOT1/wppWPk7cemDzTTDJg4x17GhoJMdVJ7Y7UXuDQbIhk4I9BmlwueGbdjpnpSfZ5Mj9DTfKlVSW6epp3dgsP2J9c+/NNMa4b5iRmkWJ85z24pDDIeikZ6YPFNXbIs0O8pcfxEDuD70nlMSQXYY6cUeXLtyQWwentTSsuTlc8c809bA7itHzxIcnr6Urxtuzuwfb1pNswU559TnNIolBztHrnFS0GthxjkbOXxnp7UzDZILMcfhTf3mD8rZJ7mkImCnjHuD1pppiaHkOCfnx6gikIbDZZc5496btkxnPIPQGm7JMZ7H1qlZCJCJO0gHtTdrY/1nQcUwJJyTwPTNIFf0IHGeapMY47gfvA84PHWkIkAP7zHtim7ZcbSfyOKNkmQc7Qe5NJIV9RSGz98gdOKa28nhjx3NDKx/i59MU0Rnn95ge9NbibQ4qc8ueRyDWXq0XluJozuVuHUnn61pMpHJdQR+tQ3EMckbLJgqTwc9K1pys7kTV47GMZAvJJGRgdx+NQyQ5Xckisxz1zUtxCY5du4cd/X6VV2yKzHg8dBXemnscbiJIGC5LbsdVNRZXOWZiuOQAM07DMT79yP0okjwcnrjIPamncq1iGQJ/CD0zyeaY2DwNw9BnpUsnIPQ4HUCoyAx4K/iKQ0N/Q45xSJhi3qO9A+U7G5XHXFIy/Lu+8OvB5p2KlZjiSGGDgHt70jEgc9fbikLbuB26DFOBLoQcbh0OKbJVxgPRu5PIxTs8HBz3qPp1BOR9KP196EwsPDZAO48jvTixAHOeOhpi54/wAKc38PA9sDpS1Ghqt82OfUYqT+DGMnsfSmMOuMfgOtAJyvzU9bCkOIynDfNjriowxA79MdamOCMkDp+VR855H4HihgthVI25JPWmyEEkE7hwRxT9rY2+/UCmiKQD5vxwaHcdrIRPlbcWxk9xVqB0A+7+GarsvQYbr3FIoO3B7HqTSE1dFk5PQ7gOoJ5ApvzDJRsj09KEJ2/e4HGMd6arleCdwNCFZjn3bRz0HA6UDORn5uO/enbhjKkHBx05pqyMo6HjA6daOorWHIy7lZlb86fIpZcq7YI4GAKYHyOm3A644oRi67e3UkU9hj8Iv3mPHQAVKhyVG0HIxzUSqp5wxbPXNSxbdyqoYkng4pXEdJ4IsrmfUDLbjbgEbyM7fVv/retep6dEIEVULepJXJPvXF+F1fT7JY4owZmAJA6D/P611ltdTKg3HoOvrXi4ublLU7KCtE3FdsZDNj0AqxG53glsj6dKx476TdvXJz3x0q5DeuNu5CenNcDVkdEb2NVGZekvOOhU4FTq7kHDL05x1/Ks1L4hR8h59P8amivs4G3ae/NZ6NlXZpKXZQuV4GOe9Tb5FIywOOAA3WqaX8ar93r71It9CQo+79AKnlGmXRI2xcKDnk9KmV2K/dABPrxVA38O8D5TnsegFH9oW5BX5eD1U0mtRxloacTtn5o0PHQ1IjjJyhyegrHOo2vOAAw6880f2lbD5uSQRnBpWY1I2fNT+IFTn+7Q00bdVLc/lWI2oQ43bsD03YqJr6BgdsjAgcEGjlYKVzda7iXHykHvionvIcFsE46c1gvfJx+9cegqJ7pv4bhsdcHFTytjUkbcl5Dk/Mc/WoXuo+8gHuRmsQzsQzeZGeOARUD3Em0kCNsc8mhQa3DmVzbkuExnzGwffrVSW4+9+8I9cVjy3TtglY8AdM1VluJc7THkDvu4/KtOTUHM6Lw/qHkeJ7ItLnczIB25U/4V6HJejnnPrXhf2+S31Szl2soW4Xknj0r077duUEdxwa+kyeLVJo8TMHedzdkvuvY+may9YuvM0+5TPWJ8fkaz5Lstwagnk3oy/3h1+oNe1HRnnaFu31JDawAyKrNGpGTyeK5Hxp4bl1TVYdb0m8+yajGApYnhsdD7HtUDwXNw1lNHeww+SqxyoxwUI6n+mK6A3Ntxm4j/76FdKbpPmiStTldJ8K6rN4hh1nxBqKXMsJHlqvJJHTnoB7Vp+M/DMOviK4Sb7New/cmAzx1wfx6Gtj7XajJNzCSOuHFH2+yB/4+oe2MuKHXqOSfY0TSRxUPgnVL6+t5Nf1j7VDCeEBJJHpk9K79UVYwAoGBgAHtVZb6wH/AC9Q8/7VPOo2AU/6XF36GirOdTcNLDLBQmqanGON3ky4HumP/Zas3MXnQTQN8okRkyR0yMVlJqtmuuzMsoMTwJE0gHAkDMQv12mtJNT0/wD57gj0Ct/hUNSTuK6sY3gnwlDoDyzPItxPIcK+zBRfQdfzroNS0+DUbOW0uohJDIAGU/zqNdUseGEjHjtG3+FTRapacD9968Qtz+lVOU5S5mJNnKxfDqz80J/ad99lznySB+Wa7jTrK30+wis7SMRwRLtReuB6/Wq39p2/aO5Pv5Lf4Uo1SAn/AFN0ffyGqp1KlRWYr66j7/Ed1ZSHgCcgnPHKmq+meIdH1S+eys7xJZ4iTt6ZwecetVde1KP7NF/o02BKrkyIUXA6jJ7kcD3rnvDPhi30nX/7UT+0JIwCYIjb4IBHQnPPFVCnHlbluUjodF8I6bpWsT6pB5rzTFvvkEJk5OK6MYUdDgdDWeuplhldPvD7hB/jT11CYg/8Su8+hC/41lJzk7sWzKep+G9M1LWLXVryJ3uLUARgMdpwc8itsd88+vNUPt1zu/5BV1x/tJ/jSre3hA/4lM/uTMgok5SST6C6jtbUvpF6qn5jbybR7hcir1vJ5kccmc71DA/UZrJvrnVHtJVg0Ys7IVGZ1PUY6d/pUfh671H+yrX/AEOOeIKIop2m8ozAfKG2kHaTjpRye7uPd6HTwJ0/lUM3hvQ7q6kurrSrSWaRtzu8YJY+tVrTULx7s2n2Sy+0KCTGb35gPXG2tWJtXxxZWQ573DH/ANlpJyg7xYNNbiWPhrQreZJodJskkQhkZYhkEdCDW/H+vestDrXaDTx6Zkc/0qyi63/1DR+EhqZ809ZSFexqRnbIh9CCfzqr4d+TTI4T/wAsXkix7K5H8qhWPXDj9/pq+v7lz/7NWZpf9q2YvRcX9rAqTHzGliLh5W+YsmCNqkEYByRzTjTvF6iudagHpn60+KJI8MihTjA+lYDXt0sEkx1uzCxnB22RJz6feqxBcXUkKTDXINrqGA+yKDyM/wB44qfYySBs0oLWwltyIJrWSPO1skk5z04wSf09qckMG7dujjcKQjtFgD0zjH4/zFU/CtvmxcTxSIRPMQWjJGCR1z2NbBbzpFU28MiYK5XJz+eMfjXymGw1OpTU+RGv1us92VB9h/tRbFLhmlZTIwRBggdiR3z6g1fWyt4yF3yY28DIH48CseZGtfEEd9LELe3WCRc8HknIHB5OKydf8SGYtFFlF/ug8n6n+lRCtTjenyXlfRWOihTrVPfnKy7mnrElo8f2O3ZppS+dxbhf6Z7Vy3xi8WTeGvCkVtp0xGo3p8mJx1jUD53Hv2Huc1Xj1CVJN2ePTpXmHxxv5rjW7HLExx23yj33c162BwTpN1J7sjF11USpw2RY+F/gGXxMG1LUZJxaO3y4fmU55Ynr6/Wu71r4NaHcWLDTpprO52na4bcpPuDXW/Do2q+FdPW1AERt0Zcd8gV05+7jFew9DzE2meC/DLXtV8J+I38M6ywEQcoFLf6tvUZ7Ec17zE4dAy8gjIIr5z+OcsP/AAsWaS2YB4oI1lI7OBn8+le8eEbhrrw5p87HLPbIxPvtoWqCRrE0uTSDseKU0dSVsGT0/lSGjPftR3/+tTAOOmP0ppUUp/OigaImiBPTB9RTdrL95dw9Rwamz+ntXA6v8U9D0vxJc6Hd2t0slvL5RlBBVjx0xz3/AEo6gdF40vrqw8OXl3ptrLd3SJtiiQZO4nGceg6/hWL8PfDb6PoYe7y99dHzbhz1JPb8K7EFJ41kXOCAQR1p2COGGR6gUw6GTPZhhjGc+orH1HSVPIXaT7c11c/lQwPNI6rGilmYngAVz2mW82rXh1i5VkgGVsYSMFUPVz/tN+g49ad7juzkdR09gpjmQsv8Ld1rJka6snBD74+zY4I9DXp97YIynIz+Fctq2lKpbauVPVTXDi8DCurrc66GJcNGYKMJ8Xdk3lzKBuj/AB6/Su5+Hvjr7LINNvnLwlsHf1Qn+lefT20lpMJoXK4OAfT2NTTwrdwrdwAw3KDkDgH/AOt7V8lWozw0z1oyVRXO1+NvwssfF2nv4i8Oxp/aQG6REIxcqB+jj179D2NfJ2r2VzY3JhnidGU4AIx3x/kV9V/DTxlc2E/2a8djASA6N1BPcU346fDew17TJPFOhw73Zd93DEM+YMf61B/fHcfxD3FVCaesfmioTcXZnyOd+Fx+VCu+cBfyrS1bT7jT7ryZFDZG5JAeHX1FUlLg/d464rqWx1qVwV3zzzxViIydlxx2XpSQ7mIAVRkcEVoW0cm3hV+tZzdkXG7K8TSEdG2k9aHEm1uD+PFaSQyqcKABnkbQaleC48s7toGOMCub2yNLXRiM0gwBnB9BmmfvslgOccg1dnSUHbgKAe9QfOMkkdeprohqjN3Iv3xPfp/CfalPnereoGKcm4DG4jA5wRjFOUMQPnHHXnvV3C1xjLNjI3AAcA800CbH3se5PSpPmwPnw3saUrll/eDOOaaDoRFZc7uT65NKVn6gnr7ECnlMZXflcnGDzScYzu7cDPert2C+gwLNwePrR5cpVSoOMZ604/8AXQfhSHPJEp69AaaaIsw8uXHQg/WmhZVPcDHTPanNz/Fzn60wDBxuB49KNwegjLNnjH1Jo/efeGPxpzYPJYqfQA1GVLHHz8c9KLgKyye2fQHrSMJSx+Zc+lDLg4JYA9AO9IRycBunGRTaSRNxCshBDFR9KbskPXA465qQgg8bumOmaQoQMbTx97tU2GrEe1sffUfU5waGHIzIDn0FAXjG04x1oKYxwCPZqeoXEb72fM/IUwbeu9j6Gnlcc/zPFIFXH8OOecVTRHUZ8oORux3zTfl5wGPHc0/HBx19D60ADONwIHTijZhbUj2rzuDAE+tG2P8Aunb2B71IVHIJY/UU37wz8x7DPSqQMztQt1cb4s5H8JGRWXMOu4Lk9gcV0FzB50bIcjup7isOaOSFmWUZByAQcYrsozurHLVjYrFQD3A9D/jTGR2HzHI6qO9K5CjbuLY9aQruXKNjHbNdCITIHVlBw2D3GKjYZJbcT9BU8irxliGB5zTCqk85BwOhoGtSIgtnrnPPNMCtnrk9xjrUhjKsPvdeoNIAy8c885IpJ6DsR8/Q84oBKkHn3OKcV3L7nrTT8oz+lDKCVd2GX8eaYpX+L8CKkDDb8w6noO1Jsyp6HHaizE9wZeOvBHFNBP8A+qlClegPuKRwMgcjNPUB27jqevFL83sM+lNxjHXilHGPft1xTQPUMnJHPXrTwc4zz70mFB+8x7dKQMQew96OgkkPA5AO5fTnk0h/i2jkHvTlyzfMuMdTTuEU4BJIxnPSkxN6jSu0Md2OgJPrUSocD/aPWphhiAM7B1z6+tDLmb6DpRsNDo1JyGIBx60xwc7s4bp7UADCrkgn3p7LlWDMSOo460XDYYqsPu8gHg46U9QdvC5Bo+76jHXipFUYBXJ45pJ2YXTEVeDuUj6GnALyAvA6cU6OMuxBBGeOe5q5b2q45G7jggcU20kTexUSNy4HPvxW5pFiFCzyEAnkAHkCn21mygMsee2SK14khCgbW6YyBXJVqq1kaU4N7liwd0OVdVAPGeDWrb3LKF+cN071jDjDBmHPIAqQYwPnOB1NedOJ2Reh0S38mM+YBjsasLqUyMcSBvQgZrmQ2eshOfw/SnKSR/rNxz61i4XKT0OoOrzHhiuO1PTXXXBManAwcCuXBdRu359adukA43HA4+tQqJd3Y6dfEDkcx9uARSJ4gwxG35gMjCmuZMsi4O3p1yeRSrNJksVPPQc0/YoXMzo28QA/KyqfTikGuxnoo56j0Nc6ZvnGVJOeQRQJh95VHXBzTVGNgbdjoP7aiIUqcEnAGc0NrEeOuCT65rBBjwPlLDrknpTv3LdN2O2KPYR3Fc2G1IMdwduD0zwaRdQPP7xsH1rJ8uPJ2yMuegxTvJYhcMB3PHNHskugKRp/b52ziVcDtjGaZ/aFweBIQAMnmqHlyA5yMDpk8UFZFYMUzjpjpTVJLUGy+b65wPm7885OKYdQucAgYz1IqqGlUnIwSeMc0GRlXndkD05peyTJbdyw99PwPzyOTTGvpjjkrnuKi3nI78d6Vm9MD0wKtUloHM76lDVrqQIJMscOD16c16zp7GSygfJO5AT+VeTayytaSDGSAe1epeFnEnh+xk67oVPA9q9vLdE0eZjVexoAMSPbpSlRkE9c9qeVAIxx60Fc+nTmvUtqeeznJI1j05rjy4TPLdlJJJEDFfnIzz6YA/GpdLnhmvYIpra2Xz7NZIwIhy+4hu3sK0bCFZEvIZFDoLqQFSOCDg/1q7HDEhBWJQyrtUgY+X0pzT5jSNSPLZoh+y2+f9RD7YQVILWHH+pjz/uiuT8T6xqVp4203TbS42QSqhlQKDnLEfyrovFMGqy6UV0SbybrzFwcgfLznk+1beykrXe5krl77PGq48tMHvtFSLEmdu1SSP7orzHXZfG2j2a3F/qxRGYKqrKpYn6Yrr/ho+rXGjSXuq3EkrTyAwiQ8hAOv4nNbVKDhDmbA05rWFdcs5toDPDKhOB1G0j+tJ4d3uJknmmadGKyK544cgMOPlyO3tVy+XF5YOM8Tsp9sof8BVm4kWCGWZ+VRC7YGMgCuZpyaSNISSTuiQD5Rhj14GaeFYdzXk2h2uteNbm/vjq8lsISBEgJxk5IUYPAA7+9dD8NNevNQhvdF1R/MurYELIT8xXJU59wa6p4Vxi2nsZ9TuxjH3s/U0DZnGcn6815fq3g++0+ylvLzxQUhQFjkPyewHPWm/COxv7zV31SaaZraAFAXYkM54xz6Cj6tH2bkpD5T0fXVDaRdZAIVN4yemCD/SqWvQXMuo2U9ujugYB9v8I3A59uM8nPFal7GZbKaPHEkTr9flNLprLJp9rKTkvAjZH+6K5WrxszSFR05XMzQY009Ll7yEWjvIXdnYCPqQqr7AY5962bWe2uMvBPHMO5Rga8z8Uxya/8TV0G7nkhs4gqoqtjPybj+JNa1v4M1TRfEtpe+GZmaybH2iKeXtnke/HNdH1aMYq8tWE5czud1cSwW0RkuJkhjHBZzgZqW18u4iWWFleNhlXQ5BHrmsP4l2Rm8E35Az5QWQZHow5qz8Hh9p8A6d13RtJEc9sOcfpipdH917QzktTfgtzlWwCAQcYqjb6fPNobWtr5fnW123lb/ugpMSM49q6ZLfjj04pmlRbbzUI8f8vAkH/A0U/zzXMneLKjJxdzPsNLuY9ZkupFgkV0VfNxhlAUZUD3bJzmtm4kt7G1kuruZIYIhud3OABVpY+SBXn/AO0CtyvgqMQ7jGbkebjv8pxn8a0w1H2tRQvuFWo57m7pPjnwnqF6LK31eLzmO1QwKhj7E8V1yR4NeU+OPCnh0/CKHVNPtYYZba0hnhnT7z5C5BPfOT+Ndf8ABzV5tb8BWM9y5kngLW8rk5LFehPvtxXVicJBUvaU72TszJM6sR5HSsu406C/vLu1uN3lsYpTjvxj+lbqLx+NU0Xbr2Oz2v6hv/r1wU21djY1NGsd8jG3XEhYsPUkYNRzW+k2EioLPDbQQEQnjGP5Vo3kxtohIIXmJYKQpwR71lnVZd7yXGnSrsYquAenH+NaQc5aib1MrQvFTQusN4/yDsen4HtW3feJbOC1aSHDMeQGIwPyPNclqWjshJUGsiaGSM7W7d68aWWzS5aU2kdKxkG71IJs0dW1i5vJmbzGyerdD/8AWrL3YOG5J70AZPHfqTViztJJmXCkV04fA06C91fMxxGKnV327EKBpDhQck1l+OvBdx4g0lZLMAX9tlogTw4xypPbPb3rvNL0gAAkHJ6msXx/4uvfBV/ZJ/YCXljOvNx5pBVs8rgDHTnmuzlRzqTWxw/wv8cSeDoX0TxXb3tvHGSYHMJbb6qfb0IzXQa/8ZmvLdrPwhpNzLeSnas9woIT/aVBnJ+uBXbabqPhfxNp8dyzWMgZQzLKy5X86wvE/ijwH4LtmaBLS6vgP3draFSzH0JHCj3/ACzTsriun0PE9Y03WINXNrqrGa8ugJpdzZfc54yfWvqTw3bfY9Fs7bvHCq/kMV4J8L9M1bxn48l8R6qWaBJfObA+Qv8AwqP9lR/IV9FxqFRVHYcVdkkJrUd3pKUUg/GkS2LSH8zS0h4oQdABoHXnmgik68UB0GXEkcMTzTMEjRSzk9AAMk18rxP/AMJX8TRJFtZLy/MnTOE3Z/8AQRXqn7QfjAaZo3/CM2Mn+nX65uWU/wCqgz0+rHj6Z9aw/wBn3wsxmbxFdQ7RtKW4I7Hq344Aqkyoq2rPb7VdkSL6LjNS57Ui9MUuDmkSxjoCGGAVYYKkcGnx+Xt2qoXAxt9KOxPp0pCAfQH1pIG3Ya8QY4rnmmiv9RmtrSBpYIQRLcA/KJMj5B/e75PatnVIJr2xe0juXtmkwpkQDJXuB6EjjPan2Nnb2dqtrbxrHEoACgU7jTON1jRwVbao+nrXJ3EVxp9wHR38scbSc4r1y4tFlH/1q5fXtLA3YTp6iuPGYSOIh5nVQxDpvyOQniLILy2yGGN6gdK7n4c+K/srLbXUha3kO1lP8J9cVxhVrO6CMuEc8E9vaq96sllc/arfOwnkZ/z+fpXx1SE6NS3Y9dNTV0Xvjx8O7SBG1nT1VdGvG3OUGRYzn+Mf9Mn6MOx5r53v9NurG8ltLiNkljbawz/n2r7A+HviK11Oxk0HVlS4tZ0KEOMjB6g+xryP4r+AZdJ1b+yWVpFAaTSbo8meAcm3c93Tse6nHpXVSqK3qOEmnqeLRoyyZ3NzWtaDcB+8KkHjPNWDpnVfK+YfeGakis/Lf/VFffNFSNzshPUkWLI4zgds0rxgrgHGc4G6p41Tug49uaRwqk7V29smuCpSd7nVGRjXcPIOMn3aqUqhPQ56knNbs0ayAhlwMZJHHWqdzHtLfJ9PlrWlOxnJaGYwXcVPQY7UfLyCW25xwKnkXHBTnPIFRDO4/Ln0GCK7E7ohpoaGUg9cHqAKUMqnmPAPehWbJZsg47Y4o3Mxzzg+1PW40IzAHG3n6UZxj5QD2460rbicnPAxnFHz4yepAwcVS1JkJu2njkAdSOtNXIIAXGSOg4pX3q2d2eKPmyM856nOMVS3FyuwZ5zgdODimruUjK5yOtG1zxzz0xSFXyc/MPc9KLiswkZh1bnHemFTnrz1yTTzGWbJIK+/akMa4z8wPUZoYDTwcbuB0OaacLn94o9yKcY1D/xEE85PJpTGi8HeevU00J2G/wDAsZ74qMsgBO5mOOwqUqgPfk8ZpGXBIwMZxihK7ERb1xjDcDjtTSw9Ac9MmpCPl6FT1Hf8KTcvKj19Kb0BbEW48HZn8abuOfujHU55qVucrz19KYW6fe607uwaXG7n2565PHFJiQkjK8j06U8lf72cHvSFuDwT+VIQxhJjGepppV933uOuBT2bGcevFMY/wjK89RVqOgr6iFW5+bPsTzVG+s2ljyMk9eTV4sf4s9eKY/TjIJ9RRF2ehMkpbnKyrIjsNrYB5G3n60kZAbnv171p6taySZKAMR6nn6VindGxVlZfX0r0ITujBomkI4yrHjsM1HIibcncpz0xUnm/KAvHHOO9IssoVlIVsgdqu5nsVm6YUt14pylgQcEemalMj4+8GH0FM+UnO1icdCafQY5JI88jax/u0NiT5gGP1UcUzbyQI0HbJxTgRGQSfm6KoHB96EGo3ymBGE5GcE0OSu0fKOO2M01mfdzu5HU0Hkcd6G9CkmG4k85OemR0prLuODkY704ckHkgd6aVJ5Gc9uKTROtx2AACfTg+tM4B9frSgN2bH9KcBwCWycGhAhqDLcq3PcU8KDnHPoCOcUgXp8wHtSiNgcqxUg9aGyhwB25cfK3Y0ZjKlB36gnrQgbPPPpSnYo+YYI7460xbj0BJbGABz+NC7dxVfvE/MR/Ko2kC8AHkU3fyo+6AemKAl5AzdCCRjqakjYbGz8wI9KiIw20ZyT2pyY3bfu4HJxSe4S2JFPHzHd7+9LEPujOOeMjqaRs8AZGSM8VcsbfzrjG5gqHpjilzJIRPp8JZtuzIAGcdc1u2VqIj1UM3UEc/SiwhiSNiF4LYyehxVr5GUktjPTmuSrUurI0hSu7slHTJYeuMYpGyDlGDZPT1NNUqUHHGOcjigeuQprktqdWliYPhuSpyPXNOBbByQPw61XXAHfp2pcAnI4X3GaSjcfMkWdzZ+7nPtinKVP8ABj8e9VVzu+/j0yKkDMDuUtz2pW7BzaaEwMfTaSe/NPJU/wB84PJBqBZm/u9ecUCfOT5Yz3PrS5R3LAAHAZuO2OtOTsPMGc85PWq3nLySuB3OaekkeejfQUegkWArYIU557kYp/zYIZFI4zg1X3pgjd8vqRUqurYw30OOuKht3GmSdiTGQT3HanqsYwQpHHJxTVZmOQ/AqZHbG3BGepx2ptNAMCx8fMw684p6ov3fM+vajtyFIPXHWnjaDyvOMcd6b1B7DWVvmUEN+NKFkU4J3E84BpxWNh0dT6inhBx830OKVuhO4wF+WZXODwCKEfsV5Oe1SBW4/eZJ6DNSL5mQu5cd6I9gSsQlkOd0Yx6ilzFnB3YPpUxVzjKgj3HWgoM424PUcVSYtzN1OGFrV+v3eABXoHw7fzfClichsKV/I1xV+qtbOpQcjgCuu+ExEnhcLkfJK64/GvSy+Xvs4sZHRHVbemBxQYzzxn3qYL6U8qP8ivYR5rTMuxXbe38ZGP36vwfWNf8ACrqr161Wg+XWr1f70MLgfi4/wqn4z1KbSfD1zdW6s8pAjQjsTnn8K1UeZpdxXucpZKuufFWWdQWgsB94Dj5Rgf8AjxNegXksVpaS3EzMscSF2PsK8o8I+JDoNpKi6PcXFzPJulmLYLDsOldpo2qSeLtG1S1lsmsWEXlqWbO7cDz0FdmIotNdkGl7HNaJY3XjfX31bUCw06B9qxA8eoUf1NenwxrGirGiqiAKqjoMV5h4b1rUfCNtc6RfaNcTMJS8TIMckAfQjit/4bx645utQ1aSdY5TthilYnHJJIB6elPEQcldPRCtqdPqbbVgfjK3MbfXJx/WpNSi87T7iMZO+J1GPXBqPVflsZGwfkKv0/2hV08Djkc4zXHfYd2ecfBiQLHqluSAyvG+38xUXhZfs3xd1CEYCu8wwPcbqmvNK1rwt4luNU0WxN9Z3QJMQ5K5Odpxzwf0q94A0PVZvEd54k1aBrd5S+xDwdzdT9AOK9KUlaU76NFLzM7xM1z4s8eL4ejmMdjanD47kD5m+vYV6PYW9jptvDptr5MCRqAkeQDj19/rXFa/4e13TPFb+I/DsK3BmJaWJsZBIwRjuDT9C8O+J9f8YW2ua9biyhttu1Bxnb0AH15yazlBTpr3tLCfkegBMsvBxnpVbw1Cz6LbKRygaM/8Bcr/AEreis+N2OlM8P2ixx3kIUDyr6YAexbeP/Qq85O6Yrnm3xgs7KzNhqEKzR6zJIEgkiYDgevr1xXa+DrPU9M0YDxNqEL3UspYMWAABA+Xtz1qT4g+DR4o0qOKKYQXluxaB26Z7g4/Cuam8E+OfEU1pZeJtStxp9swOUILMAMdgMnHGTXoQ9nUoKMpWsJto7bxVYfavC2pwqM77OTbjn+Ekfyrzb4b+NdO8N+BZYrhXubz7W5gtoz8zAqpz7DOa9sazjNq1sFATyvLA7AbcAVwXwt+Go8P3c2oa0ttcXQIW2C/MIx3bn+Klh6tFUZxqfIHdnoFsvm28UoXBdFbBHTIBqKzj261dKejwxP+RZf8K1Uj9R+lVNm3XYv9u2dePZgf615q1bsFydI/nql4osdLvNCu7fWtv2Ax/vmY42j+9nsR61r+VznvSXFtDdQSW9xEskMqlHRhwykYINFOXLJMlvQ8bbwNp7eE769h8aXd94dtoZZIrVWwm9QcAnPZsdq2/wBnGORfBNw8gO175tvHX5VB/WkuvgzZNNLDaeINStdMlfe1muCPpkn+Yr0Xw9o9jomlQaZp8PlW8C4UZyT6knuTXrYvFwdBwjK9/wACYsvKv86p3ChdXsn/ALyyx/oG/pV/HeqWqfLPp8nHF4qn6MrL/MivHjuO5dKgjB79RUV75gt28lVd+MBunWps1V1JbiS1K2rlJNw5wOlKN7gyCW2WReRzmsi+0ZZB8q81v459vWkx6+taI57nIp4dkD57elbFhpYixuUce1awAz708dqoLsZFGqYAHSq2saXZatZSWeoW0dxA4+ZHGQf8+tXaPfml0BnkWr/BmzaVjpOpXFpETkxN86/rzVXSvgjZpdCTUdQmuYwQfLACA/XHP6ivZ+KABTQ+Z2M/QdHsdGsY7SxgSKNBgBRitAU7ig9KNyRO9IaceBSUAJSnrSH8aP5UBsw9axvGfiGx8L+HbnWb5htiGI0zgyyH7qD3J/IZNbBNfMfxX8USeNPH0ekLMLfTLKc28HmthN+dryt754+g+tIuMbsg8KaTqvxF8YTajqBYxPP5t1IOntGvtjj2FfS+kWEOn2MVrbxqscahQBXGeDL7wX4Z0mOwh1rTkZBiQ+cuSe5zXQp4x8KkDHiDTcevnrTclsDuzfFFY+j+JdC1e+ls9N1S2u54l3usTZwM4z+dbAovcl6C4NJ3/wDrU7tTcUAB5GMdaBn7rd+/rQc54pcZGKBdSK9vLawtXuryVY4UHLH19Pc+1Y1u99qXnXU9strauAIImH7zHOWb0zxx271rXVjbXc0ElzCsjwEtFnoCR1x61Myjbj244osUjidb00SI2V98isALnfbzjDAYOP516JfQgqSFzn2rkNfsSx86NcOnYd68vM8F7aPPHdHdhK/K+WWxzVpJJpGoqy8KW+U+teoyw2fxC8HtpM0hi1CECaznB+aORehH8vcV5pcRi6gaNxhlGVIHOKteENXuNNv1aORg6NjANfKRbpysz05Lqjlr7Td1zNJNb+ReQyGG+t9v+rlzyR/st94ehJFDaLG8KssZwRxgV6T8VLGCdLPxzp0bGKZRbapGnPH8L/UdM/SsOxt0yIyysjAEN256H8a7IyvE3pS00OJfR0H3Yxj3FVptJLLgR9PSvRpNNT3J9qqzaeMEFck9ccn86wnqdSZ5s2lsCT5bYHPAqrd6W4BPl9+CRXpT6WqjmMMxGMmoZNH3pnYAvt3rGyTuUtTya4sJFLZiwT3H0qq1qy5+Xj+denXOhDA/dqvrmqEugcn92OD17V1wmmiZI8++znONq8j1pvkDnK7eeeM1202gsvtz6VA+gMobqV7ACt3JEnHeTzt459B1PtSeQ3PDc9CBXWvorL1Yrjpk9KqyaSyt99enBNEZIjc5oQvz8pAI69ab5LccEdMnANdA+mAHhmY/TimNp+3O1HOOpyTzVcyTHdmAYG3eo96Z5Lbjw3HvW29pnlY2BPSo2tz90Iffiq0FqY3lccyDPfFN8s8Nu+XP14rWkiIziLA7Z65/KmNC24fKowaBbmZ5eGHB60rxkjcuSOmDxWj5JweCD3+X/wCvTGgJUjLdO9GoK5nuhwRg5A6kjioHUqAOv9a0xayy/wCriZyD2XNNbTLxj8trL17qa0jF7mfPHuZm1ghHt/ephOW+8vIPGa0X0m9B4tZiO5203+yb3k/ZJumOFp+zkxKpFdTLbknBHTjmkzzjdWkdG1D7os5M+460w6LqGD/osntk1SpvsL2ke5mFgAADn2xTN3U8/ljNaR0W/bn7NJ+lIdEv/u/ZXPvmhUpdhe1j3M0uvJ+bOOgNMduehP8ATitJtCv8825UZ9aiOh6jk/uMc96r2UrbB7WPczw+Mnv65prSZ4OPYitI6LqHePgdaY2h3oI/dnr6/wD1qPZSXQXtY9ygXyMEnHoapXsEMiHK85xwK25NFvdnzRjjpnNRPpN0BkoPyNOMZrYTnB9Tj57dojgZKjoDUStjjvnkiuquNOnx8wUYHdaz7jSxySCp9lrqi21qZXRjJuBwoBB7k05yd23dk98Cp5rVoRndvGewNV/l3HdkfStBrUAOfm2gY4GeabOwJGM4wBmmyMp9FPY4pOmOh+lLqJrUG3A9h7mjI24Pyn19KPcEcetKNxJOQcHkYpspXEVmK4AJ9yKVgE5JA5zipBuI2rkdic9KaYvm69+ppX1DoNJwT6k9h2pAWzjYT9e1OZV7gkijjH3m6elWLlYo+VvmHOaDJt6Y2+tM+Y+uSO9GxvzqdgW2oNKzdB9MUwM2DuYe1SBMH7v0xQsbZPT8aWoNWGAFsfLk5/Knqq47fTGaekYX3PpU8FnPL/q4mJ78UwRXyOSvX1NOgRiDgYPc1rW+hXUsmAmQhyeeBW1b6CIVUFSzEZJIosyHJHNxQSSOPLwozwxFbFvBHboqRKPTd/WtmPSCpBEanjHSrA0twoxGCQOuKylTk2SqkUZYZcbdvAHAHYUCZBnqOfStlNKf7wiVu/TrUq6SwbIRevp3rKWGkzVYhWMPzT2ZsDtSCQ9M9D+VdEulOBhVX/vmpE0t8d/bjpRHCy6ieLRzSyHbuCgnHJp6yHliGz3Irp00pwfu9fapU0uXHTvyCaf1V3F9aTOV8xs9GyeOlSAvnhWx6kHkV1C6XM2aeNLlzghiAOaawjF9bscr+9PIjZj9DipAsrfKInxjuOtdQukygFeenGPpUg0iTphhx60fVL9QWLuct5cjNj7O2M8fLSrDMRjyHGD1xXWf2RNndyMcjinDRbj/AGuvOaI4Kw3izlfs1xkYib8qeLe4PSN/XGK6pdFuCwLbuaeuhTBdxDD60PAruJYxnLx2tw2QI2weuOKnENygyytx3HNdRFoExx94Y6CtGz8PXCY5OQOaTwS7h9dfY4pC+fmwSPWhWK5ygxnn2rsdX8Ns0JljUiVeeB94elcv5RZ2XB64JPrXDVoum9TrpVlNEQZTkYxj0zzUwCMC3zdM804Q/NwG/DpTlTHXgHgcVmbKwzylYZEgGSOT0pywkdwfbFSeSOxJ78UqIARnA9SRzSQrJjVjYFcKvBPc1IFfJJxj270nlt/tcUuHU4EnJ9Oad7glqR3OSrDaoGOlbvwicf2dqEIwDHdHj6jNYrbgPmbqa0vhM23VNZhPHzq4H1BFd+AdqhyYxLkPQ1/Kjbnn365pwX06c980Bc8HIz0wK9xXPJZl3bPFq++NQ7NYthT0JWQf/FVTt9UvLm4WL+zcoM7wx+6fSr+rxy/abL7KyLcs7Ipdcps25YEd+g/Gq9l9pM0lpbXVipjJ3BbZsdcHktzXRGUUtdwUW1c0xCgBPlrnPoOlSKoXooXrnAxmqgttSLDOoW/0Ft/9lTxZ35+9qSj/AHbYf41D16gmWHRWIJwSDxxmpBHzz29qrpYX27B1OTjt5CVKmnXjAf8AEzuvqsaD+lLyuK6uR6pH/wAS+5wAP3TEfhVu2HmwK3BDKDn1qGfQbm4heM6neHII2nZtb2OB371DbWcllodrd7r6XzQMQQSqoTd0VcjJA6etNpct7lRTk7JGpFatnheT3q3BZ5IO38MVLFooKgtc34YjkefjH5VYj0KHqZr0/W5ao0tuJ3TEhslyOP0q7DbY6D9KZHodrnn7Vz63L/41OmhWPGY5T6Znf/4qlp3FdEywfL0xVXSzCNX1W3EiF1kikK+mYlB/UVbXQ9PAwbYN9XY/1qla6DYx67IhhDQ+R50ULfdV2chyO/OF4JqqfLZ6hdtmwvljqy/99CnrJbgczRD6sK5+8jjFvM+n2WmhxetbW4kiJWTAGSTnjBDc+i10dvpWnmNW+y2rZUEssQwfcVHu9zWdKUVdgLi0HW4h/FxT1vLHobqD/vsVImm2a9LSDj/pkKlWxtRjFvD0/uD/AApe6jB3IRqFhj/j8g/BxWdqGq2Eeq2ci3CMqK/mspyEVgACfQFuK21tYR92FP8AvkVR1eytjPYTPChKXagcY6hhj35waqm4XETDU9PB5u4/wzTv7W0/jFxnPQBG/wAKxdTu7uDVLxc3DRLGzLFDgHYIgwKnHB3ZFbHh5W/suNZLxryUEiSZh95s5OOBwOg+lReFzonh3CHNcf8A2tYg/wCskP0ib/Cl/ta07CdvpA3+FXQPrRx70/dtscxRGrQdobtvpA1ZviDVMWKeVbzIwnifzJ0McabXDZZj04BH1IroMYP86o6/CLjRL+AqGD2so2kdTsOP1ohKPMtARHb6t58CSppuoAOAwBhwQD9TTbu8uJrZ447K/iLYw4RcjnPrUGuyLNplvcPdS24bDZjGc5XOOMU7T/Jku7yBLidn4JUqRs+bPBz71pyx+JDsaZxR3oP/AOuikctwopQKKENCcUhNYcmvXEWvQ6XNpLDzi5WRLhWwg6OVxkAnA69TV0amHv7+xhtmee0hWQAuFEhZSQM9unU0WBu5oZ/SlFcvZ+MbHUDZx6fF9onuraaQQiVd0ckeB5bdcZY4zUUXjrTZWi22t4ENpJeSSsmESKNcsQe5B46DmizHsdbnigH/AOtxXLW/iqYC1Go6WbQ3sU0tufN3qBHF5mH4BB2+gI96boHii+uotLm1PSEs01NtsJjn37D5ZkAbIHUKeRRqB1nU0ppvvQKBAOh/Tij/ABpT0oHbrikx2Gle49fSvDdR+BslxqF1OuuOFnleTmEcbmJx19690ox7U+g1JrY8F/4UMxzv12U59IlqxB8CY1BV9cuWz/sKMfpXuO3mlPIo07BzM8/+HPw7h8IalNex3stw80QjO8DgA57Cu/NHHelHT6imJsB070fSj1z0oqUK4fjS+tJ1PSkphqKeR34ozkHPBFFIRkf0xQM5y/1e41GWSx8PxrI33XvnH7qL/d/vt+g7mprixdbdUlfzHCgFyMbj68cVuRRRRRhYo1RR0AGKZPGGU8U7AnY8z1y0a0uA6ZVSflIPT2rLnVUnS4QkK4w4Hb/9Vd9rtis8LIcexNcPPFtDQuCvJBHpXyWa4T2U+aOzPZwlb2kbPc67wdqVtLDNoupsHs75DFID2zwG/wDr1hW9pPpl5daHe486wcqjf89IzyD+uR9aztAPmXrW810sPlplXfv6V1ersdW06y1lAq3dsBbXJH8a/wADf0NebGpyu52Uvi5QtszRYZV3Dr7jsaa9sx6KBxUEMvluGC9egz2rS2syjpg9s9a0mrHZTfRme1uuOWJIHFRPbEkDKjnuOa0mhIx8yD1xzTGi+cEyD8Otc0rmtrmW9ox/iPuMVVNivPynOeprdMSbeXc/U81E0aZ43Hj1qoy0FZHPy2KnPDA9gDUR01MYMajnvW+0cfQqST6DFIEj5/dDBPA5rXm10FY5yTTVBI2rnrkL1qtJpke/7oJz/drq9v8AdQD1GKGVuW24B/2aakLlOQOlqScRng5I21XfRSxH7sn1JHeuyaJm7kZNMNsWILt+GTTVRhY4mTQiwyY1XPYiq8mgLycL15I4rt3tFOeh9SaYbJM8qufXuKv2thWODl0FMkKVAqFtAjJGQxAHzYHWu+GnhuFXI+lRtYxLn5ccdMVftVuJxseey6GqnG0sCcYx2rb8F+BzrWoDdGBEp6Y+9W7PYqoLk4AB/CvRvg7BEtup2jJ5ziu7Ax9o3J9DixtSUIWW7LWi/C/TYbZVeNVwOAAKvP8ADPSSciNAf92u+TpThXoc7POVO+rZ53/wq/ST95FP4UN8MNHP/LNf++a9EoFP2jH7LzPOj8MNHz/qV/Kmt8L9H6+SmfpXo/5UYFHtGL2Xmea/8Kw0gf8ALFMd+Ka3ww0r/ngp47ivSyoppxT9oyHSt1PMX+GWlf8APun4Con+Gmlr/wAuqY/3a9QYc9BUbAfT3q1MzaaPLX+GmldTbJ9SKrv8N9K6/Zo/pivVJAMdB1qhd42nbzVInmZ5ZdfD/S8Y+yofwrD1LwHpirj7OBjuAK9ZuxkE8H2FYmoKpB3c4oGmzw/XPBNom5o4+ScE4rzzxL4a8gsVCqQSa+itXhjZW65xXn3iXT7eRWyvXnpVWLjKzPALuyaNsHB56Vm3FgHBx6cYFei69pEayFk49ABjNc+1kdxTBBz1PSp5UdMZs42XTnP8II9QagexkH/LNh7iu4+xcewPUUxtPDZG0H1yMmlymiqWOIMJT5SCcd+lMI7/AF6Cu0fSInHzK7D0C45qNtDjZhiELnsp6ihxdxuqjj8Njvt9KFVhlfXkmuwHh0N8rADnoAST+JoPhdJCOsag8884+nSjlZXtEcft4Py7ueaApAzt+gIruE8N2/lhI4doJ5dslyP6VPb+GLUNudAwI4UjtRZk+1RwKoSwAA64x3q1bWF1KcRwu3OOlejW2gW8YAjt4wx4ztrTtNJSHJK5IJwAOgqlAmVY87tfDV9Idsw8vjIXqcVoReECyAtI/Xjgda9ChswG+7xirMdkCwbGcDv2quQylWkcNZeEYogrOqs3qRkmtuz0WOGPakYXJ7AflXULZqedvTvVhbRchsDgccU1FWIdRs5yPTAgG1QB3IGKnj0wdMdR3ro0s/Re3ParCWilfurtx37U1Em/mc4mnegGT0zU6abxwpxiuhjtF/Gp0tfYZI9KLC5jnItO44XAA6Gpk03Dfc4PbGa6NbUDPHA59qlFsuRkZ57VStYTkzm00tQuSvUVMuljsuCT3ro1t14+Xt3p0cAXg+vQdKViXuc+NM9BznvUkemLyu3v1xit/wCz4H496kEK9MZP0pWDmMNdMHf09KemmpnJTnjHvW6IuOnHvUiw54PAPSqSBSbMSPTE3dADjripl02POdg6dCMVtCAbRx2705IvQe3Slyhdox101PuhRz0qT+z0wQFH1xWwsIzyDT1h7YAx3HWjl1C5kxacoA+XjuD3qVNPTA+XAHatdYuPxqWOHiqSRLZlxaeg6IDV6GzQH7oHvirkduT2NWI7fHODx1oshoyb6yj8g/KM47V5B4lt/s+tXEYUbWO4Z7ZFe4XyYhbg8ivHvHcWNa3DOCnJHFcGOjeB24OXv2MFWYfdGee9SCTJ7qe5xkUCPK5C9uc0gQ9lxgdCK8dXPW5EShlH3sE+4o3Ke6cnBxTAGzwc57GhkbhiB+OaEw5SUqNo+Xp3zTiME/Keg7dKi2tx1KnnOadhgcFc5+tCsJxaFlXcnGTkcmrPw3Hk+Mb6Hn97bAjn0NVyJinTGOtXPASSH4gQqwJEts6+ldmDlaqjDExvTZ6SsfHPOR+dO8rPXPHQCtOOxY9uhqePT2z0578V9BfU8U5jUYsXWnyelzt6dmRhTLDRXttTe6WRTExkbaFO4l8HB7YBHH1NdHqun7YoJMfcuom/8ex/WtN9PKxNsX5gDg471ejsVGo4pnnmteL9C0i9azuLh5JkOHWJN236mtzw3e6dr1p9q025WZVOHXoyH0I7VynwZ0qyvtb1/wDtK3jnvEZMCVQxALNuxn3xmm6DHB4b+NE+m2ICWk8pgKA8DcoYD8Gr0ng4u8Y3ulczTRs6p438P6TqVxY3QuvOt3MbhYsjP580lh8Q/Dtxdw20FvfPJNIqLiIdScetdV4wj8N6Dps2salptnNK5OwNEpeV8dP8TXKfCnwhcatrT+MNWtkt4WcyWsKJtUt2YDso7etFKjQdFzkrC5rnosdqAykjuKo2Ojpd6Taxu8sbQSPseM4KlWZf5V1S22BwCOar6NDhLuP/AJ5Xkqj8SG/9mry7pplRk4yuYXijV9O8K6KL2+LsgwkaA5eQ44A/nXJ2fxOaKe3fWPDd1p1jctiO5L5GPXBAqL9oPEd94djmybbfJJIAOoDJn9Ku6p40gltra41jwTO/h9nHk3EwDcdA23HFevh8JD2MZON2yXK7PQpSEsZLmELLiIyIM8N8uR+dc78M/Fh8XWV9PJZLZtazLHsWTfuBXOegrrtN+xXumQT2TI9pPCDEUHy7CMDH4V5X+zyPK1PxFYN/A6NjHozr/hXJToRlRqNrVA29D1hYu9VJItuuWxA5e3kTP0ZT/jWsFFUrxQup2DeryJ+af/Wrgg7ML2MTxRpzWPhu8k0PSrW4vAAyQshKud3PcepNee6p4v8AijpWmvd3Wh6faWsIALNBgKOg4317U47cdeSa8U1y8v8A4o+LjoemyPBoFi586ZT/AKzBwX/HkKPxr1Ms5HfninFbthUqSe7Ou+DniHxB4n06+1HWfIECyiO2MUezJH3vqOgqDWvFGtWPxi03w+txGNLu40JjMQzkq38X1Fdzoun2el6XBp1hCsNtbpsRB2Hr9fevLPiqDafFzwlqB4VnjTOfSXH/ALNRR9nXxM+WNlZ2Quh6/wBBVDXMLYiTPEU8L/lIv9Kt+dD9o+zeahmC7tmRnb0zj0qp4iUvoV+B1+zuw+oG7+leWk1IC8yAE8cj5c0fdXjgAdqdu3kuOjfMMe/NNflT9Kl6Mpt9Tx7xTqGueMvibceENO1WXS9PsVPnNCSGcgDceCM8kACtLwtpvjbwr4xh01ri61vQJwN80h5gz/FycjB6j0qj4t0vW/CnxIbxppGnyahZ3QP2qKMZYZADfqAQaefihrlz4v0fTINA+wWt9PHGftakyOCwBZcYAxX0DhKdNKkk4219SLK563igqrlUYZDHawPoeKO3f2oJwN3THNfPLRjMOBpW8J2ZjlijkSKNS0gyBj5T1qWynZ75FF5AVMOcDGSeOeg96IY86HeQCFZjFNMojbo2JCQP1qPToit3C7WEMREe3ep+ZOvy9ea6o7MEatA6UdKPSoOVhRx/F0zzS5/nQetAzltGs9ah1ma71C1spjcSEyzJK+5UydiqpGAAMd+uTVW80fXdQm1uO4FnbJqdv5Akgd2Me0YBwcZz3HucGuyFLgU7gcToHhy/t/EdvqVzZaTaJDA8QWxR13bmByd3pjge9SHwVHs8QIl223VYJYYdy5FssikEKPTczH8a7IUUXDqYV/oK3kukyTSfLYrKhixxIJIvLPPbjP51S0jwze217Ym91iW9tNOUrZRNCieXkbcsVHzsF+UE44J4ya6rv/8AXo6c0g6igYFB4FIf/wBVL6UILh2+tA6fSjj396B1odhIMUcUE/5NB/SgpAelFL34pOKLBYP1+tFKaSgTFpDR/kVHcSrDDJK/3UUs30AzSAxfGHi3Q/Ctqs2rXgjeTmOFRukf3A9PevPbv476JHIwg0m+mQHhiVH9a8mnk1P4geP3MkpMt5MdpJyIox2A9AMcete7+Gvhb4Z060VZbBLiQgb3lG4k+vNTZtm1oxWpk6R8cvDdzcLHfWOoWSsceYFWQD8jn9K9D8NeItI8RWTXWk3kdwinDgHBQ+46ivP/AB98J9CvtInuNJt0sr6JC8ZQYVyB0YdK86+AmqXFh8QIbXzG8u+ieOVC3UgZUn6EGnZrcTUZRuj6a5B9u9cN4l8dSDU5tD8L6bJqeqRMY5WdSsMB77j3x6V3CjcMVHHa26SSSJCqu7bnYKAWPHJ9elUjKLOb8NWWvQ6azeIb6O7u5HL/ACRhVjBH3R6isXxPZ+VcCdF+V+G+td/KuR0/SsLXbMT2skYHzYyp965Mdh1WotHTh6vs5o8rv28mYOdygN0P+fxrq/C2oRrKLWVsw3C+U49B6/nzmsbWrQSWhlIyU4ZcdRVHQLtlnaFjtdCMc5yO1fEyVnys9zomjsJI5LaaRWPIbGB2I6n6GrNjP8vl7unTJ5xVXUXaQQ3Rxl1AfPrUMMnlvuU5A9PSrpPni4PdHXF7SNcncM+/GRSM2c5YDHfNMjzz8q9OMU4F84KgA+3WszpVrDd2AM/N75oPA4HWpVU5Hb9cUjRswO0g56VKTQ9Cvk4+7RuyQecCnshzzxTCgBJ3d+eKuKaJ0E6YBPXrikbGNvUZ6ilwpwTIwx3xQVXJ+djxzgU9QE+XGQv4HvQdo6hRntShUXkSPz6r0pGSMn/WPj1wP8KAdkMPpgDPtTH2/wB6pSsY43MfXgU4LDwS7LnsaZN0QFflATPA7cUxos5+X8zVtBG2fmb0zSlISDliPamhOSM29hP2KU4VQIyf0rqfhLKRBFz1Azk5rn9QNuLG4w3WNu3tWv8AChj5UY44AxXu5TrGR5OZP4T2KI5WpB0qC3OUFSmuprU5oS90XtQKTNJmixTkLu/CkLc0lJTSI5mOJphNBzimsaaRnKTEZu9QO3ymnuahl6H6dq0ijBybZDK+f/r1TuG9PyqxKf8AJqnMetXYSKN23BrFvs89wK2bgZB65rLu0GD6UIZzOppu9u+a5TWIM5+RT+FdxeRZY45965/UYFZTx1FV0KTueZa3Zkg/usn2UVyF/Y4kz5Z5PWvVNVtBySBnHFcnqVqAzcc+9N2NIyOM+z9TzjNILcYJxgd61ZoSHHUdiDTPLGegp2Nr3WhRWEexz7YpRbjdwOMdx0FX1iG7nvUqxAn8O9GxLbKSwZHA6VILcA9Mgeoq6kPHvUkcWRyOfSjQXNYppbjOMH0FTw2/X5e55Aq4kXseeuanjh6980WVibsqxwc+oqxHDx0/SraQ/N7j0qdIQMDrzxQJyZVjhwDxkD9asRwgAEg89BVpI+3Q4qVEAPTj2FNq4uZorpDyMDGasJD145zyanCDcBwPw61IijtjNHQCJYhzgAAn0qZIx/d/MVIqjBx+QqRRwc80ak3GLGMZ7+wqbYMdB+FKvapFXoOfYU7DsIE44H51Isffj6U5VHHbjpTwBn607CYxQMnHGO+KcI+aeqHPH8qkC8/KO3Sl1F1I9ueoHHepBH1/nUkcZzwM1ZjgOPuinYbKwi3EEjk9eelPWMlfqKuxWkjHPIOatx6eT2z6UPRgZiR+xqVYs9ufpWzHpgPByMVbj0tRjI+tHMIwEtyT06e1WY7NmPIrfi05M8CrMVio7D86XMBgxWP+zk/SrUen8cjv09a3VtV/ujipBbD0ochGOlkADxnNLJaqq9CK2xCB0qK4iG33qbhc5bUo8IR2xXkfj2MJqcZLbQUP869n1SNdrcY615V45hBvIX+vUfSuXG/w2dWE0qI4sRLI2Ru+pJpywc8BuRjOTWrHbrt+6Dx2FWYbWFsKAR614Knqe3a5kR26kfdy3cVKtpzu4XPTjNba28KnCnHoQKsw2sJA24JHqKPaK40mYC2G4deM8cAVMunfNgOoz0GM10aW8KdW/WnRQ227JYkk8DnipdQq2hhjTMLklW9MmrXhvTlh8XWEu0DIZSAfUVsrb2wPuepJqXTo4E1zT2j2giYLznJyKvD1mqsfUxrRvTZ6Jb26sgYKRxyCMVYS2HpV+KDbGoPJAFSrCPSvqr9T557mBrdsBpkzYxsKt+TA1otb8ZHr2qTV4t2mXQ7eU38qtQp5lujddyg8fStLvlRNzy7WvCWg6p4wkbRfEkmk6024zRW7ZLEdTjjBx+dco3h6HSvi/pOl2NxNdOjRSXEsjZdpDuZifTjHFemeMfh7Z67qa6ta3s+maiAA0sPR8dyODntkVP4G8AWHhy8k1KS5m1DUZAV8+b+EHrgep9Sa9unjYU6V3K7taxmkcJ8V41uvijoWnalIy6YI4zz907nO4/oB9K7/AMYeKtH8H2dmZonlWZtkUVvgkKB1xnp2q/4v8J6T4ns0t9RjbdESYpozh4yeuPb2rn9D+FOh2eox315dXupNE26NJ2GwEdOB1+lY+3w9WlFVHa3TuPXodxb7Z7eOYKy70DAEcjI6Gq2mrt1HVI/WeOQDHZok/qDWnjjpVC3wuvXfpJawv+IaRf8ACvKTvew2efftC6NLe+GLbUIEZmspWMgA6Iwxn8CBTNe8VeHdU+D8qC7g817NIhb7hvSQYGMfUV6fcRRzRtHJGro4IZWGQR6GuRPwz8GG++2HRl3Z3GPzW8vP+7np7V6WGxdL2cYVb+67qwNMi+CiXMXw30pboMMtK0Qbr5ZkJWvLdPv9e0b4g+IdL8OwrJe3tzLAjEf6seYW3enfrX0IkSxxrHGqoiAKqgYAHpWZY+G9Is9audatbGOO/uSTNNuJLE4z346dqKGPpxnUlKN+boGthvgnT9Q0rw1a2Oq3hvbxC7STEk5LMWxk9cZx+FWtV+V7KT+7dJ+oI/rV4DFUNdO2x8zpslif8nFec5c9Tm7jLV5EZrSaENtMkTIDjoSCM14d8NfEVn8PrjVtG8TQXFrM0yssgjzu2jH5HqD7167f629rdSW5sZWdSNpHR/8AOasGzstTiWa90+F2yQBNErEYrtw9X2NOUaivFibu9Dh/hZ4l8ReJ/EGq3k+5dCUt9lRoVBGW+Ubu+B1+tY37RUc0dxoF9bhvOjlcIVHIYFWH6ivXYIYreIRQxpGi9FRQAPwFJNBDKVaaKN9pyu5QcGlTxsaeIVWMdF0BpnFfDTwlqGlXE/iHXr6a51nUE/fIzZWME5x9QfTgV208fnQvCeRIjJ+YIqSlHysrehBP51yVa0qtTnY9kUdBmabQ7CZjlmtoyfrtGf1q4efas/w+PL0tYMg+RLLD/wB8yMP5VoVnLdgmcZ8Qta8XaPcWieGdHi1COVG80ujMUIPHRgOlcPp9n448RfEbQNZ17QxaQ2MoLNGm1Qoy2TknvXtZHHI70dO2c13UsaqdPlUVfa4mtQA/Og9/pQM//XxRg/3T0rg6jTM+zRZJNTtmzhpSSAezRj/69ZVmbeCxSaOG8+UnAJG7t7e9alvNEniC7t/MUSPBHJtzz1I/wq+SoH3lH4gVvzOIIZz3pf6U39KXPNI5Bfxo4pO9KOv9aCgoo7mge9AAaUUlBz/k0mGzDrQB2PNAo59/ahAKetIKX060UAHFH8qT9aKYWFHT0GelL/hTQf0pecUIAFHf1FITgZrnfG3jHRfCliZ9TuP3rDMVuhzI/wCHYe5o2BLU6LNL2rxXwt8abvVvE1vptxpVrHb3M6xo6yMGRScc54P14r2aGQSJuBBHYile45RaJaiuY1mheJxlXUqw9iMVLSN0xTEfKlqt18OfifGbyE7LeZl6f62Fs8j14x+Ir6Y0LWtN1fTI9R0+6Sa1f+MHgHHQ+/tXi3x58S2+sawvhPTNPhuLiGdY3u2GZFk67E9B6mpvC/weu5LIS6hqtzCXUZjt22AfzzU3d7Grs1dnYfFj4jaT4d0a5srK4jutVnjZIokORHkY3Me2PTrXnH7PHhy7vNfGvzxMtvbqyxMRjex4J/D196r+O/hldeEdviK3K6pY28ivcQTHDY3DqR2PQ+ma9g+E/ibRfEmiyNpNs1o1syxywPjcmVyOnUdcH2o66hpGOh2q8ClPUc/XikPHJoPOR+tUZFTVNS0/TIhLfXkMCtwoZvmY+gHU/hWbZal/ajO0en3cFuq5SadQm8+y9R+NaTaZp81/9vktIWuggj81ky20dBn8asOoAKgY+lC1Hsee6zZNb6jLHJgxzMWTjoD2/A/zrijGbLWTu4529euOR/WvVPFVrvtfOUfNEd2fbvXm3iyKTeJ4wAWGcj1FfHZlh/Y13bZnu4Sr7SCOojmil0WRVyWGJBUET/L82COoz/n/ADmsLR9Rd7aNfMYgkjaVwNv1781sQltyk5ClQcAV5abp1FLuehRd4uPY1bGZmj2lVJU4+Y9R2q2ryZ+6g+grHs7hxcBYwAGyDkVpRyXGMsFGPUdK2qxcZG9N3RZ3TjG3J7HFOLTnOecDgGmM07D7wHHOBTB5xZSsr8j1rJtouwrtNzgCo2EwGdo57nmnMs+7Jc/XNRuJg3LnJ6Emjm0FqO/ensM9uacvmMfuLkdqi/fZ5kZefXrSlZQx+YknpzVxdwew/wDe9AFP1zSFZcdh68dKbtkbGXYY9TS7ZsfeY5Hc1RKDZJ/sjmk8p8ds59M0pWYceZ2o/wBIxkHp2xSsrgmNaOXPbHoBTSknXy1OfX/61PkExPDNn2qMrcd249qb0GrlfUY5PsU48teY25H0rY+FX+oj78CsfUEnNpMWd8FD/F7VrfCxv3EXfgV7uT35ZHkZnuj2G1/1a/Sp6rWmfLX6VYzXbLc4ab90DSGjPFJQimwzxRnmk70tBFxD0pjGnE8UxuozVIiTGNUMn3eanYZFV5eQRVoyK0p/nVSYZzVtx/OqstUxlK4UYyazp14+7wfetSbr3qjOBj+dCBmJex5B+X8Kxb6LqNo6da6W6VdpLCsa8Xqe3tVFXOQ1CDOcL24OK5rU7f72ARx3FdxfQgknk/0rAv4M9Bj0x3p6FRdjgr635JC1SEeDtwcd66m/tcscqM9sCseeDDf55p2NE9DPRMHp+lSBBxnJye1TKnUfzqVVOe34U3EdyAIP9rAqSOP0/DPerCxgA8ZPepFTH6Y5pJ6CI0Xk8AjHQDrU8KcZ6cDipEXHGD04qZF4Hpn0p7ibEjXIHfj0qWNOD0/AU5FyRn+VSqvJBPAp2JdxI16Db29aljUbeMH0Jpyrx9T1p6r6frQxNjVXoP5ipV6DnOPegKd3HpzUgHf06DNCK3QYOBxjHAp698dMde9HPPalH3vukg880CQ4dM4/EU8dRnJPU5NIAee+PSpFXoOmOOlUtRNj1A5HIPfFSqntge9PtYix7n0yK07Wy45pNhcoQwknO38DV2CzYtjFaUFnjoOavxWwz0+tTcDNgsRnlePSr0VkuPu9K0IrfjGKspFjjGfrS5rCuUYbZf7vHarcVuo/h+lTrCM8etTInufypcwmRRxDb0qVY1A5H4VIqYxnjNShQex/GkIjSMYH6VIkeKeFp+O9ADQo5FKq/jTlHPNOHpzRuA1l4qvcr8p71bPTpVW5+61AHPamoKtj+VeeeJ7cTXCKw4B9a9H1QZDfSuE8QRBrpVboTycVhjf4LOjC/wARGCliNvAbn0I4qxHYDHK8EdMVoRWi/KVZl496sLbIfvTMM+9fKOR9FdlCOzTI3L26EdKlFovZcH121fECjhZGx6H/ABp/2aMEMZAxPUk1PNYdzOFnGp+7n69Km+zR4+Qcn0GavGKMjmTP5CgRJnaHYD60OVxX1Ki2q90ZsjuMUq23l3NtKEPyyqc45AzV0KgH+sYED1zmmSrGqKxkbIYEAmrpStNCndxaPR7FcwDdKJSCcsPrVgLRZBfs0e1QNyhiPepscYr7SL0R8vNasrXMPmwSR8fMhUZ9xWfp2pWK2ccUtykc0QEcqE8qwGCDWu3b1zXM3E09r4btpLaRo2MpErIBublh1PA+bGT6VtFrldwpw55cpsf2np/X7SpHsD/hR/alj2mY/SNv8Km06RptPt5pGDO8asxAxzj0qfB9TxSvEUo8rsUv7UtO3nH6Qt/hQdUt/wCGO5P0hb/Crv4n8DSYPvRZdidSkdUjPS2vD9IDWS+rlfEiH7DcbTb+TsKYkc7t24Duo6E+prpCvPes69ULq9hLt5xNGD7FQf8A2Wri43tYauOOoSE8adefioH9aPt1wRxpd117lR/WotHW6jv9VilhYQG7MkMhb74ZF4A9Ac/jSa5Iy+THHeRWzOSGLuBxxzUxs9kaul71rkovL09NLm/GVP8AGmDUbouyfYFDL1DXKgiorfTbkqTLqckoYDbtOB1PP61BPp1hbTW7XmoKjkBW81wPPPQ9T15HT0pp625SnTpreRfNzqefl0+LHvcD/Cs3xC+qPpNwrW8UUO3dK8UpeREHJKjHJ4rfxjsOO1R3cayW0sf9+Nl/MEURmk9jna1MEXV3GtvfX0enQ3E6ADfK/wDLGAeRn+dWbfUby4vJLOGXTTPGNzoRJkDOM9u9V9R0+TWvDlmsLBZZLRV3lypUNGM9Ov09qmLHRW1DVNRuIBZljJJOwJcLwFX2VefzzVOcpS5bHVGlS9lzN6lwjWCR++sF/wC2Tn/2ajy9XI/4/bRfpbMf/ZqXQ9V0/WrBb/TLlLm3ZmQOvTIOCKTXtVsdE0yXUtQkMVtEQHYKTjJx0FL3ubl5dTmVhPI1Qn/kJRL/ALtqP6mka11Iqf8AicOOOCtslSaJqlnrOkwanYSeZazqSjEYJAJHT6g1c7Gk5SjKzVg3OSsYLnS7XUZrjVbiGK0kxIYlQmdyAxlO4HDMWGQOOK0LUvcS28P9q6kHmR2HzR4GwgEcL71NLaQ3tzq1hOCYbhImcZ9Vxx+K0+HRYFngmlmmklimkmLbtm93xnIXAxwOOlOdR3N6apclpbkg01j97U9Tb/tuB/JaP7LiP3ru/b63TD+VXz04644HrXK/D7xpB4vjvWisZLNrOUIyyMGJznnj6VUY1JwcorRGBt/2TZ5G5rtvrdSH/wBmoOj6eesLt/vTyH/2atDvzwPpSCsueXUEc7Lomnpr0I8n9zJE8nlEkqZBtG7Oc52nGM4pZre3jkuVTQoGWMjaSPvjNaV/8upac/rJJGfxjJ/9lqheJb/246M900kkf3ABsHT/AAraEm7XBGyKXsKTqDRxUnLYUfSgdeKQUtALQXv7UlHfj8aUZzjikAUflRSZGeDmh7jFPSjqOKPagUIOgUAc0HpQKLgBOKXvSHijtnvRcegY9hn1psjiNWdmVVUEsWOAB61j+LfFGjeF9PN7rF4kCkHZGOZJD6KvU/XpXkevax4g8dRmbUppfDvhgfOIFOJ7lR3b29zwPQ9aTaHGLZ0ni/4mzTXE2j+B7X+0r5FPm3hGYYB6jPBPuePrXzzql/qWqajK95LNcXUr/O7MXd29M/06V1+q6xPqXl+F/BNl9m08Z3tGSN/qzN1+rH8K7H4ffDeOKRJHJmmx+9nYcfRPQe/U1mm5M3SjBXZgfDDwRO9/BfTwlpkYMgzxH7n1NfRmlwvBbIjdQADzUOkaXbadbrFDGBgde5rRHHStUrKxjOXMxwpGOOfSikP1qkiHofK/i9bzwj8Vpr+5tvM2XrXUW/pNGzZ4P4kexr2vQ/iv4HvrJZX1dLJwPniuEKlT/Wt3xl4f0HXdOMeu28DwJyJJSF2H2bIxXhXiTwh8PrO8aDT9U1K/uG4W2tG8w5+uCf51DuaaTR0Pxm+KWjal4cuNA0B2uzdkJPcFCERAQSBnqTVj9nTTpdF0rUdX1J1tILwp5XnNsyqg88+pJrntE+GuqTFbyPSLfSLdBu+06nNkqPXb2/IVbvf+EG0uVY9S1TUvGOoZG22t2KW4PpwckfUke1LUp2UbI9M1f4leH7UyQ2ButXuEBJis4i+Me+K8t1346a1dS7dHs7ewjVs/OvmOwHY56fhitaG68Z61ZtZ6XY2fhXSmBHk2cW2Rh0OT1P6VHo3g2w0N1MVilzcA582YBmB9h0FOzZKSR6/4N1S51jwzpuqXtutvPdwCR4lJIUnp19Rg/jWwwLdvrXLeFo7/AMpWmZ8ds54FaGo6EuoXLvf317cW7HK2wl2RqPQhMbvxzTSI0JrlrW6WaKKaKbb8rhGB25HQ15x4itSsEsWz5oiRnHpxXplrp9nY2/k2dvFCncIoArlPFFmPtrnjEyZPPfp/hXkZxSvTU+x3YGdpWPLtKZoZWhduEf5RnseR/WuutZfPhDKwUdSMdc8/zzXN3FqYr7d1DAqccdOR+la+jsxgZW3DKkL7YP8A+uvk669x26HuUXaovM1JJCAPLGCMEfXrWlb3DEKQ4yRnoKxlOY+RjBPBq5pku6LYIgxU4/DqK1k+enGSOlR5ZtGukzOB+8Xj3pwlfPzS4H1qvCylRhU6A4ANTqef9Sp+lYXNkDyMF4lB+tRFn6+YPxqZ2AUfulH40wA43FE+uaFqLqRjPUzt15IpVcgY85jn3px83puXaOMADFI27HbJ44FUIDMQD+8OR1pfNOz/AFjDB5PrTQsoz2+ozT/3n+yR7inqwsrEZfk5kLD0zQXOMGRsdiDjFSFn9I8fSmux67UIxyMVaYrIj83C8ynnpxTQ+45MrHHfpmnrubcRtX0AXNKfMVM7lAB7gUcw9Cres32OVRITlT0+la/wsJ8iInGcdqzbkS/ZZG4I2HgKB2q98LcCGLnBwBXvZNtI8fNGrI9ktP8AVL9KsVUsz+7X6VZrvktTzqbshxNNzQaAaQ2wzRmkpDRYm4HrSGlpp70yWMZjioJCc4NTNUbrkYx+NaRMypIwIPfmqsnLGrko/SqzL3qgRUmHHt9KpTKK0Zh3xVSVetBSMu4TPt3rKu4uvU1tzx/z5FZ9xF69M8c0xnOXkPoOM96yLy2yCdvQdRXUXMXHT1rKu4DtOMLj0ppDOSvrUbTleKxLqzH8I/OuvvYGbtyOtY93bsScDj+VME1c5eS32EbcYzSbRgbV49a17i3O4kLVExYbpx7VSNFoRxocfTgVJGmSCep7inBOQfU8jNSovPQfQ0Be7GohyMfKewPeplT2HtilRVI5/AAVKqDODkfUmgWg1F6cYwKmC4oC/MMZ69SakC8dB7etAtARcqOB+VS9+gHOOlNUZ6A59M1IueMYzijoC0Exg/L2OOlOC7m7E0uOPY+9OTpyRkdMUxi9xTlA2qcduhoVeP6YpQBRoLoOQ8VMmD7DrUA4PXrVq2UkgAZ54FO1hW0NLT05GRn0ratl4HFZtkpxn1Fa9uoGPXvUsksRDjpVyJR6YzVaLp3x6Vai6DOfpUtoNCwo/nUyKB71FF056ZqZe/p3qWCHjpxT0XmmLUiZ4paBYkVR/wDXp4FNDcD2oB54NMQ7vTu9Np3cdceppCHLTsc038aUHj/69OwMX1qrcdD71YNQT8g8U9mCMPUhw3TgVwviEYuFJbaAeoOK7vUu/v71w3iZThieQDWOKV6UjowztVQ2CMMg/eA/8C5FTLHgthu/ciqloVMXILYHFWRsC7hkZ9K+Okz6noOKkkfvF9TzTsZIGfyxTUWPIwBx6ilwuC2AM+gqGFhwUjk4x70d/vjjtgUwKme+M+negJn+8SfU8ClpYLIeQwByyn0FR3CsYmxwMcY9aXgD29hTJEUI306AVSlsDSsen6JIJNKtW6/uxz+FXPyrK8JPv8P2rf7ArU7da+3ou9NPyPkq2k2hD/Ws/Rwv2SWM4IS4lTBH+2T/AFrQYcdcVR0r5ZtQj/u3jH/vpEb+tdC2Zndp3OU+Lviy58L6PbQ6bj7ffO0cLFc+WoxlsevIA+tctfWPxM0HTYdcj16TUpPlaazK7wAe2Mc/hitj476BearpNlqWnxNNNpzszRgZJQ4OcexAql/wuDTI9FV0027fUUQB4GXagI4OW9K9zDQfsIeyipNvUhtt3Z1GsDXPE3gi3fS55tF1KYo7BiUKYJ3Ke+K8v8b6d4z8Maat5qXjOaQyOESGO4fc/rj2FeuaB4kj1DwXH4murf7LGYXmaPduwqkjr74/WvNPBWk3nxH8VTeKdeJOm2smyGA/dJGCEA9BwT6mngpuk5Smkoxfb8AeqOy+CtprEXhZ7/Wru7nnvpRJELiUuUjAwOvTPJrqtU+W5sH5+W6A6+qsKvqoUKqgBQMACqGt/LBDJz8lxE3/AI8B/WvJrVfbVnK1rlbIn1GdrXTrm4RQzRRPIAe5AJxXh3w58Mx/EFtW1vxFqN48qTCNRG+CCV3E89hkAD2r3d8MCGAZSMEHv7V4Vbw6rp3xG1XSfhvcsqDJu4p1UxIwPIGeoGcA/hXflr9ycYu0u4mbXwqvtS0Px9qvgi4vJLu1h3tCXOdhGDx6AgjI9aT9olTCPD+ocjybh14/4C39Kb8H0jsfHGs2viAT/wDCUOSzPIQVZDhjtx3PB+laH7RMHneDrWXvFdjBHuhFdLssfDTdffpuLc9LtpPMiSQdGUH8xmpB99fTIzmuK0Px1ozS6FocUhuL68toi4j5WI+WD8x9eOldo33c14tejKnP3lYuxQ8Of8gW2j5zEHiJ/wBx2X+lVPG8BuvCGs2453WcuB/wEmreh/JFew/887+fH0Zt4/8AQqnvofOtZ4e0kTofxUilB8tVPzA88/Z2uPM8EXEI/wCWV8/HoGVWrpPirb/afh3rKDqtv5g/4CQf6V5J8LvGdt4Q0TVoJoJLm6kuE+y26fxtgqfp0FeyXDXGsfD+Z7y2NvcXmmMZYSD+7dozlefQ16mMoypYv2lrJtCW1jC+A9x53w3tI+pgnnjP/fZb/wBmru+v9a+e/hz46uvD/hKbR9L099Q1e5uy9tFg7QCi8nHXkdK9+sHmext5LhNk7RI0q/3XKjcPzzWGZ4adOtKT2bGmiuny6647PajH4Of8avHp9aoXPy63Ztx88cif+gn+laHtzXnS6CRieM9Luta0Gewsr+SwuHZGS4RiCmDk9OeleE+C/CGoah4q1rQY9fm06SwZvMljLAS4Ygk4I+vPrX0dJ93pXzr45vNQ0f4l+JLPSY91zqoFsm0nP73aePc8j2zXuZTUm4zpxfS4OyR1XwGtb9vEet3Q1C4vtNgH2aKWZmPmNuzkAk9v5ivYh0rD8DaDF4Z8MWmkxbS8S5ncD78h+8fpngewFbleZjayq1nJbDRQ1ghBaTf887yHP0LbD/6FUGpyPDqsObsRxlD+67seeelS+I8/2HeOv3o4vNX6oQ/9Kj8QLKWikt7e3lbnDSnBA9uailugL/40vt+lN/UUtI5RRxR0pBRzQNC96Wk70d6AQo9aPwpKUdOetIFYOtAo70d/b0osAZpe9J3rN8Qa3pmg6c+oateRWtuv8THlj6AdSaNhq5pFua858Z/EuK1vTonhW3XWdZbK4XmKE+rHvj6gep7Vzms+I/EXj5XttNaXQvDpbD3Df626HoPUew49SelFwvh/wN4f3yD7LC+SFBBuLxx6n0/8dFQ3c0jG25lvpcNnLL4p8ZX6anqKYbfO2YLc9gq9Hb0HQdh3rlb691jx/qDWtj5kGko482Vz976+p9FFT22n658Q9SivdTV7HSEb/R7aPuv+z6k93P4V7X4R8JWunW8QMCQxxjEcKjhff6+9JRbNW1FXMPwB4FtdPskhjiaODhnZvvzH1Y/06CvSbO2jt4ljjUKqjoBTkVY4/lwFUck9BXN+IfH/AIV0RG+06pHNIv8Ayzg/eEn6jjP41eiMdZM6n8qSSRY42lkdURfvMxwB+J6V5c3jrxh4hZo/CXhZ4YG+7e3wwv1AOB/Oqt14N1HUG+3ePPGlxJEoyba2cJGv/AjwP+AqPrS5n0Jce51+vfETwrpJ8pr8Xc+cCK2G8k/XpWMfEvjzXx/xIdATSrd+l1fn5seu0/4Guc/4TT4e+EybbwvpKXt7gqJIU8yRz7ytkn8Kc8/xR8Yf6sR+HdOcfe6SEfU/N+WKLtlWLGt6Jo1kftvxE8a3F9MBu+yxSmNT7ADLkfTbVKx8aIqmx+G/gyONScfapIsD6kjlv+BNWjpPw58M6XILrWLiTWLzO4mZspn129/xJrsLXzmQQ6ZYx28SjAIUAAe1NR1ByPP28FeJ/EUq3fjLxHcMmci2ifbGo9ABhR+Az710mi+HtB0hfJ0zT1kfuwXOT7k8mupttDaRg99M0hzwueK14LSGBdscaqMdhVdROTsYEGl3lwB5jLbxn+FBzWrY6PaW3zCMM/cnnNaQUccdBTqGyGxqKFGAAPYCnUo5qG6mFtbyzNHJIEXdsRcsfoO9AmOI4rB8UwAwRy4+436GlbW9UuCRYeHp8Ho91KsQ/IZNXNUjkm0hvORVk2BmCnIB+tc2Mp+0oyXkbUJcs0zyrXkWGdiOocHAHX/INM05ZN4fkRkkKD261e8WQMV3LlsoCR69R/hWTDIyeRI5IHB5PYj0r4WptY+ijpZmjFJyyqeTzgmrNkW+0srSlQy5wDgdarP8su1flAJGaarqlxG3Lc445p4N3w7j2O+o/fTN+JUIH78jjs1Woo0Y583oO57+tZttJx8sTZ6ZzxV23Y45T6DNZKxo2Wdi5+V6cyJyGfHrzSIJCNxjx7A4pp8zd/q+M9+apCY0rH90N37jikKJjJYn6cU47u8fX26U396ckRJViSFxExJ8wn1yMUoVNuQzcj0pAJMg7VB9hTD5wPAXPpT2EgZYx3f8jTTFE2SWJHvnilZZs52r+VIfNJ5C4HYGmAFYwvG4Y74pSsanDMwwePagrPgDav4CmOs2MiMDPei4MZciH7NJgnhTjJPXFXvhdxHGM9hkYrNvfMa3bKDJU5yPatH4YHakfI5r3cmd+Y8jM1oj2KyP7pfpVqqlgf3K+uKsk816Mtzy4vQXtSHrxQTxSZpA2KT0oNJSUAKKQ0UUCuNpjVIeKY/H41SIaK0q1WkA6VckGaruvpzWiGik/ofWq0o6+1XZQD/hVeZR2zQC1M6UVRuVz6e4rTlTGT+lVLhc/nRce5j3C598d6z7mPk8fWtqePJqjcx8YXrVpjOfu4c54HvxWbPbg54Gc10M0J5/pVCa3475z3oBaHN3NtndkDP9KoXFsB3Hpmulnt8nkZAFUZ7fr2p3LVzn2hI4ximqp/KtWe36/p2qs0B6+nWgpMqoh7Cpl6jjPFG3GR6njmnKMDjqPzoDYBwcEZ5z1p49OfbNNXg/ieo61KM9R6dKaZNhew6Z+lPT5iAKaOn/ANfml/Dn3oH1Hkf/AFhS8HPQ+wNIMgdOPWnIPfGaewthw4PWnc7QBjB703BwM9e/FOTrj35HrQF7Cpg47Vo2a9OOfQVTgTc2AM4rUtIzx8tILaGhaLtIOOK1LcciqMCk47dvxq/brz26daLkWLKjJFWE69z+NQovHP6VaiXA5rPqMnjwKkXPTimADP19KkUcUdBC54/nT1b37elMHQD+lOjGCPrSESKaetNXg/8A1qdj8KoBwPOaX3puaUHmhCsO4pe+KTvRzigW4ozUM+MH2qbPFQT/AJU9xmTqONpxXD+JgOc4GeMgZxXcah0PeuL8SLhScZxWdZXptG1CVpopaf5eB+8PPX5aunb/AHh9dtUtOZioxDj3xWjk4x5eB65r4uatJn1UXoRjYGOJSRjp6UvyFf8AWMcdARTww6LGcnnpSBgBzHjnnjk1A7jTyBmRfwFNIOB++XHpipMjdny2AxTAy4JCnjoKFqgGPuI/1o4PpxTSx6+cDn/ZqVSuNwjY46gjihgo5IJ9ABT2A7bwO+7w/Eu4NsYqT+NbfbpXO+AGB0qaMZ+SY8V0Zr7PCPmoxPlsVFqrIQ1QsWC6vqUXqIZPrlCP/Zavms6M7fEUy8fvLKNv++ZHH/s1dkdmc1yv4w1dtC0K41QWj3XlYPlIcFskD+teP+M/G82v6DdaZaeEp7VrjbumWPJ4Oey8/nXuzKrDBwab5ar2/Su7CYqFDWUbv1Bq5yWgaO1z8LLLRpMwvNpojbIxtZhnn8TXBeEvEHiPwBZXOg3vhm6uwJmlgkiB27m6845HGfXmvbCMj8KbtFOnjkuZTjdN3FZnnnwd07xIJdR1nxBLdIt1gW9tNKxCgsWLbSfl6gD6V2+vf8gqdh/AA35MDV4VT1ld2lXa/wDTB/5ZrnrVnWq81rDtZFtuVyPrXk2p+HvFXhfxxfeIvC9pFqNvqBZpYHOGUk5I6+vIIr1W1cS2sUi4IdFYEe4p+3PbNVQxEqEnpdPdCseXeBvDfie+8eT+MvE0MVo+CIoUP+yFA6nAA/M10XxW0W917wfNp+nxCW685HRS2Oh5612IX5en6Um3jlf0q542cqsalrW2Q7aHEfC7wTa+GdKinuYY21aZd08mAdmf4F9AP1NdsRxQcDjp7UGSMdZEH1YVhXq1K83Oe4KyKOnfLqOqIcZM0cg4/vRJ/VTV7oynGR1rIhv7OPxFdRtcRDfBF824bd4LfLnpnaQcelXzqFgvW+th7eaKiad9hnBeBfhtHofie81rUJILpmkdrVFU4iDOTk574OK9DddyMp5DKVPvkYqsdV00c/brf8JBTTq+m5/4/Iz9Mmtq1erWkpT6CWhynw4+H1r4SuLq7kuBe3UuFjcx48te4H19fau5/CqH9saf2uC2fSNj/Sj+1rM5x57H2gb/AAqa1SrWlzS1GrCar8t1p8vHFyFJ/wB5GFXxXPeINXjW1haOOUMs8cheWMxoAp3HLHpkAge5q7b6sssKSrYahtZQQDBggEd/SpdOTigRpNyuOtc/L4Q0SXxYviiS2Z9SRQEcudowu0Hb0zitL+0pD002+P1UD+tH9oXGeNLujx1LKP604OpC/K7CvqX1G0Y/WlrO+2XxHy6VJ/wKVRQbnUzkrpq/Vrgf4Vn7NgmWryLz7WaHr5kbp+akVnxW8OqaRYvcZ/1SPwcclRmnS3GteUzQWFp5gGUD3JwW7ZwvTNZGi3d/a6Iu/wCzLbQOYElunKuSCQcgAjqCB7CtIxajuNJydkdITS1k6D4g0nXI2On3iSyxnEsDfLJEfRlPIrVHI/Cg5Oo4UtN70o96Chcc+1HrS0Dikh6Bj86UCkz/APqo3ZpX0DRCLnBPQZpT6flVe+vLSwspLu7uIre3hXLyythVH1NeTeIPHms+K55tL8FiSzsAdk+qSLtJHcJ6fh830ob0CMWzp/HvxF07w/L/AGZp8Z1bWnOyO0hOQrf7ZHT6Dn6Vw9n4d1TxBrA1jxnMdSvCcw2CH9xAOwIHBA/uj8c1teCPBdvp6lrNGaaXme8kGZZO5A/ur7D8c1k/EH4i2fh2KbRfCSx3WpD5JrsDckB77ezP+g96T7mseyNHxn4n0rwfbhJ9t9rDACCzThY/Tdj7o9hya5Lw74V1bxZrQ1vxTvurhyGS2PCovYMOyjsv51x3hSS8lv2vLPSrjW9dlcuZXBlERPVuOre5PHavRLPwh481mAf8JBrsei2bHLQI/JHuiEAn/eJqNWaNcq3O1OteEPCcbf2hqls1ygGYocSMvtgcL+OKxpPibrmtyNb+CvCtxcqRhbqcZjHvxhfzJqLTfC3gPw6FuJLU6xdRj/XXzBo1PqE4Qfkap6/8WLC1X7Lp+2QjhY7VRtHoM9B+FO7e5mo3ehcn8KeLtcAm8ZeLTawk5NrbEHHtgYQfkaUP8OvBKiZLWGa8H/Le7bz5ifYHhfwArm4bP4keMWDQxto9g3WaU7GYH0J5/IV0OifDHwxpDLda7dS6xdg5KMxSLP0zub8T+FOKv0KtbqZV78SPE/iK5ay8IaHPcMDt811JVf6D8TRb/DLxBrki3njrxNIqDk2sDA4Hp/dX8ia9JtppvIW00jT4rS3A+VUQIoH0AxVq20OSZt9/O0pPbPAquXuQ5W2MHw/pHhjw2vk6Bo6NNjmdhvlb6u2SPwwK3EtdUvv9c4gQ9l64ratbG3t1AjjUYHUCrYGBjvVWsRcy7LRrWHDMvmP3Lc1pLGqjCqB9KfjFKKNxXExzTttKPXtS9qGIQLn60beaTdz1p2f59KAE/QUYGfb60Nz1pO49M0gDA+n4VFcJ5kLIehUg1OVbGdpx9KiDozFVdWIPIBBxRJXiOLs0eZeJ4itkjLgsCVGfqK5FmuPsYWXK/MMcds4ru/FkX+hzqMfLIw5P1rz67YrZy/Oc7/lx2ya+CrxtNo+kpvmijcmaNZFJOWIVhj6Cm3DOAGXAZSD096Y52hJCq5ZBn65NFzueLvnHY1hl+84noVH7sWa9s020ZlHAzggVpxNcHHzjkDOAKw7AM0SuEYgqDWrB7qy9OtDWtjXc0VEm3h+h6ZofzN2VkAPQYamxYC5x17ZpZFGBlRyOmetJLoDAmT/nru56GoyrEHMvbOM0oU44iOO3NJt/2cnPr0q0hWsB34z53HrkUKOc+cCfqKdtCqPlXr0zxTX4/hUZ7Z4qlbqCAhecyY9cNTTuA4mwO/NNOAMlQcH+9TWLEYHl9fWk5CaFbczcybs+9M43f64Yx7809xgbg6A44600K3Yq30p6hbQhuB+4bNweB2GKv/DL7qHGfU4qlcZMDswXhevpxVv4atnb257V7uTbyPJzRaRPZLD/AFS89qt1T04/uV+lW816c9zxo7CmkFHrQOnapGLmkJpDminYLhzmkbjt1Pal70GgVxM8U0jNOFBp7CImXNQSLgGrL9OuOahk6VcWBSkB5Pp3qvIvv+FWnHXFQMvr60xlSRfwqnMnX61oyd/0qtKo9P8A69DQzNlj74/Wqk8S47itOVetVJVPfOB7UDuY80XB/lVOaIEVsyoCckfnVKWPIqgMeWHI+mccVSnh5Jx17VtTR8cflVKeMj196pBcxpoePQ1TlgGPX0NbU0X4+oxVN4eDwcen9aLWHFmPJF+B6VFtGc9TjrWnNFz0/wDr1XaI88FvTNNalX1KeMfMfXjNP79hUhjbtnFNKn8cdarS47h/COn0p3QZ/l603GB/hT1BYYz170WQrgCf4vyNOH3cGnKnryPpThGT07egpFPYam4qM/eqxDEWIwPxp0FuWPtitW1teOnbnFISIbO3Ocle9a9vDge/fNFvCAfu9K0IocnP51NyWRwRcrxV+KPAHy/jTYY+MY+uKtxR1LYgjXj14qwi5Xt9aFXHb8alVcCnYVwRePSngflRTxx0qQGhec8U8DilA/zilUc0CuAFKOmaBTu1NIBOpFPA/wA4puDxSr1piHUZ/wDr0n40fSgdrC/X8KglBwePxqXtUT9PrTQmZl/0IxXHeIl3I2cjFdnfAkH9a5HxCvyNnpipqK8WaU90YWmuFUbZGz7nNapmz8xuD06AVm6arbR+7Qrng1pYPeNR7Yr4ut8bPqISvFAJAOkufXimmRR/y0xz6U4K207YV59+1OwzceSp9iay6FtkZlAG3zhj6U0Scf6/9KmCknBRVGMmja3aJcdyTVJaaAmiATjJCz/U4pfNyd3ndO+OtPKtgZjXjvQY+TiJT7UtgbR0fw7k3LfR7y5Dq2T7iutHvXG+BGZdVuoyqqGiUjHsa7P+tfW5dLmoRPnMarVmHasjVvPGpWJsjGt04kQmQEoYhgtnHOc7cVq1n3w26nprnj95KhP+9Hn/ANlr0oPU42iNJNSkmkgW6sPNiCl18lzgNnHf2NSeXqh/5frVc9xbH/4qm6fBeQ313NP5DJcS78qTuwAFVfTAA/Wo4PEOjz69JocV4jahFu3wYORgAn9CKuPM9kXOCjsTeTqffUox9LUf1NIbfUD/AMxZ/wDgNsn9av8Af1rkNX+JHhbStRnsby5nWeBzG6iE8Efzq6UKlV2grmfU6A2d4T82r3Q4/hijH/stV77SZrm1eFtWvyHHIJTa3scL0PQ+1czB8VvCtxdQ28DXjySuEQCHqScCu97j6/1q6tOrQa51YFZnIRLNY+HLW98y/nefBFtb3XlohY8RxjGcDoB7VdsIUu9RurVxqSrbvsYvftnOAc4HODng98VPY2KXmjW8LyTQtbyyqrxHDKVd0/lV23023t71ryOW4DOF3qZSVYhQoYjucAfz61hKcuY6Yey9nqtSM6PZfxfamOf4ruX/AOKoOiacf+XYt/vTSH+bVizeMo4viHH4P+wMWdFf7QHGOU3dK6p22oxHLAEgetaTjVja/XY5tGUBoulg/NYQk+4J/maeul6avTT7T2zEDXMfDXxtJ4sk1KOaxS0a0ZQAr7t2c89Pau1HI9qVWNSjPlmCMFtLsY/ENuwto1jeKRjGEHl7wV+fb03YJGazZb64SG6ib7PBeqfkjW0TamZSiDJ4IIKkk89a6C/+XVLBuoLOmfqn/wBarAs7UNIfs8IMp/et5Y+f6+tTKUnbU6KFSEL8yuQ6XtfT7d2uIrpzGA80aALIw4JAHQZBq2qgf/Wrx6HxV448Ya9qNv4NltbDT7AlUVo1+cAkDOR1ODwMV1Hwp8aXHiWG70/VoVg1awbbMFGA4yQWx2IIwa7KuBq06fO3tuuqMZNSk2kdyPTJ6cc0h/zzXmfxn8Q65oGraA2m6hLa2s02LlVAw4Dr1yPQkV6c33jjpk1zVKMqdONRvRk9TL8TQiXw/qCMobFu7YIyMqNw/lVDxDHdNrWn3lsszxl4ySmcIN4JwBxypOc9hW9cR+dA8J58xGT8wRVXQZDNoWnzMTue1iLH32jP61m2+U2pT9nK9rkWhLcRi9hnhZUju5fKdmzvUuWGPbnFaRxj5uAOTmjge3sK8l+P+p6h5+jeHbW4NvDfuBM4OMkuFAPsM5xWmEoPEVFC9iKs1KXNY9Ut7u1uCy29zDMy9RHIGI/I1Nxz/jXj2r/Cu90RrPUfBOo3S6nDKA5lkCh/VvpnqPevWrBrhrKFrxEjuTGvnKhyofHIB9M1eIoU6aUqcrpkIlPQ+tYF7pq6ro+paaVRm+1syFxkD5lbP5E10H1qhYfLqd/H23Rtz7pj+lc8Hoy4txaaOf17QNJ1iRZ7yGW1vox+6v7RzDcJ/wACHUexyKqw6j4s8PqBqEI8S6eOt1aoEukH+3H0f6jmuulhWQHKjmqb2skZ3RMfbFXc5GxPD3iDR9fgMul3sc5T/WRH5ZIz6Mp5Faorjde8OaVrFyt5Ok2n6nGP3WoWT+VOp9yOHHs2arrq/izw8D/atsPEOnIP+PyyjC3KD1eL+L6ile47XO6Joz9ax/D3iLR/EFuZtJvo7jb99M4kjPoynkVF4n8TaN4ctVn1a8WHeDsjUbpH+gHb36UN2CzZuEn/AOvXNeOPG2ieE7f/AE6ffduMxWkfMj+nHYe5rzrxp8aUFh5PhmAJdSZUz3BU+UPUKM5P14rzXwxpviPxdrE97YXJa5Q7p7mefaULd8nLc+oqebojSFJ7yOs8QX974ovF1DxvfjTdNjO+20uJ8MR6kDn8evpinv8AEfQNJhW20nSvtRhX93ER5cUY9cDLH68U2bwR4U8P2rX3i7xBPfMOWt7YmNXb0J5dj+Irmbhp/G0w0vQ9NttA8NwPkiFQGkx/FI55dvQE4FSaqK6F248c+NPGF0dOs7w21sf9bFaDyolT/aYfMR7Fua09A8I6HDcK+qSTXyr/AMswPLjJ9Aq9fxNRtrHg/wALacun2dwLlkPzR2YDljjq79M03TZPHXixdvh3Shpdi5x9pIAbH/XVx/6CKFe4nptod1eeKrDw9py28KWOkWoHyoFCkj2UcmuLu/HWp61emy8Pabd6jcN/Eykge+0f1Ird0T4T6JZt9s8VarLqVyTueKJyAx9Gc/M30GK73TBHZ2q2Hh7SYbG2AwBFGEB9yepPua0s2Z+6jzSy+GfibXWS58Yawtjbggi3jIYgegUfKD7nNdt4b8OeEfDO1dF0pbq7Uf8AHzcfvZM+xPC/8BArpYNDuLgiS+uGb/ZB4rZs9OtbZQI4lGB1xmhRQObZiLb6tqDZkfyYz2HWr9jodrCQ8g8x/Vq1guKcBQQmMihRAAqgfSnY5p1FNC3D8aKPyo6imAEUo6e9IOaKBaor6nf2um6dPf30yQWsCF5Hc8Kor5+8Q/GvxXrertY+C7BYIAdqsYfNmkGfvHPCj/Oa0f2qfE8sY0vwjaM264H2q6wcbhkrEn4ncfwFbHgmPwT8NNCtV1q/tYNUuYxLMCN0jEj0HIA6Cs5Nt2OiEUo8zRzcGsfHWzQXrO11GPmMUsUbZH0x/Ku0+GXxaj1/UBoev2i6bqwOwYyI5GHUYPKt7Vqad8VvAOoSiGLW4kYnAEqFB+ZrUn8GeGNT1eLxAthaSXR2ulwqAliOjZ6H60Rt0ZDtu0dUTR6fWkRdqhTk4HU078OK0Mjn7/wjot7fzXl3HcTtK+4q93KUB9l3YA9gK0NI0fTNJjZNNsoLVX5cRIBuPv61oHv9aT+VAXOH8WL8l6vOBK3SvLLiQGC8DOAQVPP4V614tHN967gf0FePasNqXLA5VtnOOnNfDYzStL1PosM7wR0Ejn7LEWADYYkEe/8A9epixaBAW6gcfhUIbdaxEgYw3JH0qVCPsycjOBXJgdK00enL+FEfpjEwr856YwM+tbFtI2eWLe1Y2nNlR8wzkg8e5rZtZOAAy89gtE17zNI7F2JnIx83tmpXPALHGPWmxSDAxljjnK1IW3D5mA44wKnS5dyIM2OrNQzHOT+GTTyy45yfQgU4sSeN30FNIm5XbdnqxY+gpcOo5yPbFSnd0yevQmhiR/E2SfY0+gcyIiG4yWwOlOZGU5IbP0pQ/PDMfqMU4M5THzA9sAU00DZC6nHcd845pMHOfmX3NPdto5Z2bnoKTO7qzc+gxincCtcJuiYKG5B5xV74cN93nrVWUDymXMo44INWPh399NvPzV7uSa8x5GaO8UezaZ/qF+lXO9UdLP7hfpV7Jr1Z7niq1hO9GaU001IAT+dBpDRTQhRSH9aT9KSiwXHUZpKb70WBMVvrUUg4p/PNI33apaAVJVI/Gq7dKtSDPrUfljtVDRTdST296ikUY9ferrR46iomQUXGZ0kf41BJHyP61pSR89P0qu8Z9B1oFcy5o+egz7VUkh9u/atqSHP8NVnhHZcGqKuYk8IqpLDzW9LB7VXltsjt+VFwsc/NBz0wKqSW+Ac+tdDJakk9/wAKqyWpyen5VSGrJHPS29V3t/8AIFdDJaY/hqu9rjt+FML6nPmH1GOepqu8H1roJLXP8PToaha1BB4+mKFYowfK606OJuA2PxrTMcPmLGGBZjgDGeamWyOen1ouFjOSHhcc/jVm3tC2PlP41pQ2XH3cfhV2G1x2/Sh2sK9yla2nfHOetaUFuRjrx6VNBCM424I9quRxYA/WpuJsgih6n+lW44z+A/Wnont1qwq/L/8AWqbiI404x7dMVYiTAI9KULwP6VKq/wA6WoMRVqYKc01RUgzweaYkJjHalxx6U7tR+GaAYAc0uOPpQPxpR29DQFxBjvS+9Ieh780o/wA4pi0Dt/Slx/kUnf8AGl9O/wCNAOwo5pM+9Bxmj+QouG4meKjkxg1IaY/SgRn3vTPTiuU15cxt9O1dZe9/p0rltcHyN7g05ao0huc7pyNuJCtkE/xVrLH02hvrmsexd/MZQcHNasbHaMZz7V8Zif4jR9PS+BMlMPHO7ApGjHPJGTTQrZ/iwDyTSZK7sE5+mK500zQcE+b+Jsjgk0hVsZIYc9zTCWOc5PtkYoyeRtVfqad7BYcUJH3Tj2NJtbJySMDIAam/w46++aQYz0zjkcimnqJGx4MITxEPl/1kLDJPPUGu5NefeG3K+JbQkk7gy8H2r0EV9RlEr0bHhZhG1QO1Z+rZEti4/gu0/UMP61f/ACrP1z5bNXH8E0T/APj4r1obnn7k+oPNHY3ElqgedY2ManoWwcD86+fV1Lxdb/E1r5dNii165/5dmX5SCgHTPoM9a+iWGcivFviVeQ6J8Z9K1afKwi2ikkIHYF1P6V7GUT9+cOW90xS2LcHjTx9b+LdL0XVrOyga6kQtGkILmMnGepx0Ndb4z0/wdpFld69rGj2Usjtklo8vNIRwB6k1ifCmwn1zW9Q8e6mp3XLtFZI38KDgt+Awo/H1rG+MLNq3xJ0Lw/eSmLTykbEZxku5DH8gB7VtaM8QoQXLZe9Yl3K3wo8MPr/iWTxdd2UVlp0cxe1gjTarN2wP7q+vc17aehrA8Q6/ovgzSrT7WrQ2zN5EKQpnAAz09K3LaVbi2jnTIWVA65GDgjNefjq1SvJVJKy2RUVZFTRT/wAf8X/PK/lH/fWH/wDZquuOMY78VR035dU1WP1lilH0MSj+amqXjrXoPDfhy61KVl8xV2QIT9+Qjgf1/CuWMHOoorqD2OA8NH+2fj5q2oR/NDYoyZHT5VWMfrur1vaCQT6ivI/g3qXh3QdBuNQ1TXLFNR1KUySq0vzIgJwD7kkn8a9N0rV9N1e0a60u8iu4UcoXjOQGHJH6iu7MITVRKztGyFsjyn4LAWXxB8S6WOMGTA/3ZT/jXs3T1xXz7q+qal4X+L+unR7YXF5dSNHCgXPzSqrZx3r1z4d2OuafoLDxDem7v7idp3YsW2AgfL6cY6DgVtmlBtRrN7pApdDW1f5Gs5f7t0n65H9atzKXidVOCVIH5VS107dPMn9yWN/ydav/AHenbvXlJ2sx6njP7OTslzr1oxxInlE5PcFh/Ol8Nf8AEt/aK1e1jyI7rzGwOnzIsn881As6/DX4o6ncX0Mo0fUg7RyomQNzbsfgSR9Kl+H0jeK/jFqHiu1t5U0+JGVXYYz8gRR9SATjtX0VRJupV+y4kl39paAt4f0y6XrFO65+q5H8q9LttTtHg0/zLiJJb6JXhjZvmfKBjgd+K4v9oC1M/gPeE3NFdRt0z1yKyfhF4Pvbp9P8Za/eXElwsKixhLYCRBdqkj0x0H41wuEKmCjKUrWvp1K0PWQdrK3oQcVneHV8vSI4cf6h5Yf++ZGH9K0W6fhWfpbLGb5GYKEvZDkn+9hv/Zq8qOsWMvmuD+Nel6Ld+EJL/Vnlhlszm1lh+/vbgL75P5da7xSGAYYYdiK5/wAfaAvibw1c6S0nkyPh4pMZCuvIJ9q1wlRU60W3YTOf+D994u1LSBqXiKeF7CWFfsbbVV25xub69q7/ALdc+leIvpXxSPhhfBY061Fko8r7UHAJjByFzngdOcZxXq/gzR20HwxY6TJcNcSQR4llJJ3uTknntk11Y+lC7nzLV6JdgWhr1Qj+XXpV/wCelsrfkxH9RWh27Vn3AC67Zt/z0hlj/Iq39DXnU97BYs01ufwpc88Zrk/Fnj7w14cDre36yzLkGGD52B9Ceg/Or0OdK5000cbj5gOe4rn/ABBqNhoMYnvdQitcjKKzfO30UcmvG/Fnxw1e7Lw6Hb/2fEePNA3ykfUjC/gPxryzVta1HUppZbq6mmdySzM5LMfck5P4mocrG8KEmj0/4i+NtDvrlbvSLJrLWEYbNTilMEvXnIT73H96s3wbHB8QvEi33jTV7oxRtHHPIjgFl/AYUAeg5PNeZzSMQvGBjBIqbS9S1DTpzJYXDxFhhgMEMPcHiuespyg1F2Z1whGLudR8XND0Xw94qe18O3txc6cyh0MuC0Z/ukgc/wA6yvD3iCbSdQtryN3YiJ7eUBsbl6qD9DWbNdalcXLT3Eju0hDMWA5/+tT1jiCLeTWkixsxXMbbVYjk49Pwp0YzjFKT1Cai2W7/AFDVvEWpq0qSTOxxHAgJyPRQOa9B0T4aeLNagiOt3CaTp6D5YH+UY9ol/rWz8MPFPhWG3jsdFsLfS76UbXadhvkP/XQ8n6ZFeoQaHfXjBtQuG55Kg1uqehzSqNaI5bw94L8F+HSrQ2H9sXyniW6UOqn1WP7o/In3rrUXVtQ+XAt4cYAHYe1bVjpdraqBHGPqeavooUDGB+FWlYxlJsxrLQbeMiSYmV/VjWxFDHGNqqq+mBUgFOHWqIE2/hSgf5FLij/GgEuod6KO/NFKw9QJoz24opDRqDYvb/Gjt/LFHeihiCmtwM+lP/KmP0ouNHyR+0Ff3Enxg1ORXKtaeRHER2CxqRj8WNejfCn4YRXtsniDxQ0moX1z+8xcneEB56HqenJ6dq4X9onT2sfizNdyqTDeQwXK9s4ARvyKfrX0z4Ylt7nQrK4tWUwyQqyFeRjFZpe8zpqSfIkjmfEvwz8M6xpjWslhFC20hJYkCuh9QQBXkfwz17Wfh78SZfB+qXMkunyTiBkdsqhI/dyLnpnPI9/avpY85x+VfLvxZvItU+OJTTGZpIJre2JQ/edMZ/I5H4U5WWpnSbd0z6mh5XcMcihh8ue/tUNjkW8ec52jP1qZvxqjI4XWPEnji11m6tbLwbHd2iSssM4vAvmJ2OMcGtHwlq3ijUL+4XW9Ah0y1CAwMtx5jsfQ8fU/lXUbQWPFIRTsG5x3jDH+nHbxvGc/7oryDVGUrIuOSU4A6816542bEF+f9sjj2WvItVKmQKM7xNGfwFfDY3+LL1PocMvcRr2sgNnGrHgseT+FWt/7henA4BrL0t1bS7WXJAkViCOnWr8ZH2dd2OncVyYBP28j0JP91Es6S8nlBcc7zkj0zWzA6heHJHpnFYelD5c5Xqei9Oa2bfgA+YOf9kVpU+Jm0bcqNCKSPjDZ56gVbVoyu35unQAVVh4QfvPrmrCFfveYOc9KySs9R6AWAGPmz/u//Wp+9cEbmwPbrSDb97zFwDzzik6n/WZUd81fQVxC4PKiTH1oJJBLbsj+8KfiMnJZSfc0xnXsyYz/AHalD0Q12Uc4OemAtMeQFsHcffNOLK4IMi9OgAoYRAD94eemBVA2hm5cHls56k0plII+RvypxePA+cgjphaaDF3kkyfU02tCbkcjfIcZ6dTT/h3jevynG7jmmSsgRvnOMetO+HoXzeM43nk/WvdyW3NI8vM/hR7HpZ/dL9K0AazNM/1K9OlaS9K9apueIhTTSc0pppPFQFw+tBPFNJ+tGc1dhAT3ozx1pCRSH9KLBYd3pvTOTQT+dIadgFprHigdaRjRYYwjJpApo746cUobAqrBcRgCKiZfT+VSsab8tICAx5J/wqKSPrmrmM+lNYDvzQFyg0X6dKglh+ufUVplcio3TdjigdzKeDPaomgH6ela5jHtUTw80DMZ7bnp07iq8lr834VvPD7de9QPDz93j6VQGC9sCKga1yMYA9K6B7f2zn2qnM1ujlGcFgeVUZI/KhSAxntOPu/gaoXFr5kjR9FH3sdz6V06/Z5GCrIFbPAYYP61GumFGZ5ZEiQsTknk0cw7nOW2l+dcrhfliG44HTjAFaKadz938a2o/IhXZDDMy5yW2ck+pqSNreSTZkq56K64J+nrRzMLmQunrj7tSJZ4P3a2/s42/SlFuMdP1pczC5kpaj0FSi346d/StPyccAUoi5pXAzlgx2z+FSiPHv8AWrnk0GP6UXQXKoT+VO24Jqxs600rz+NDuK4wLx/hS7adtP8A+ujtzj8qFcEIF9aBTselJ/npQAnbJpRwPT8KQ9f5UoP6U9Sbgeh+lJnr1o7UnbuaZQZ9KUYpufp+VJuoE7Eg55puaO1Hb+tMWwfzpj8jmnUyQ8Zo3GUbzoRXN619xsdx0rprrGM1zesD5CaHsOL1OQgjk+1OVjzzgHNbSq+1cIfrWbaqwuGwuTnqTitiIMY+6jOcg18hjF+9kfTYeV6aIikm77m4/Who5D0CjPcd6sHd0B3euTnNIVbIbG7n7oPFcfLoa81isYu22Mn6c0nljH3VJ7kCrXzZ+ZVHtmmkFvu447kVVrsrmbIBFz0HI9KCiAfMFB7ZqZlYDCbc9y1G3kg8++KdrMOawuk7U1uylUDiYcn3yK9I4wa82T5LmCT5cLKpGT716SuPwr6HJpfu2jxMyfvJiH9Ko6//AMgmc+ibh+BBq+eoqrqkbS6fcRqNzNEwAx3xXuQ3PL1RP95cjuM1538TvAl54q1zTru3nhhhih8qctncRuzx+BNd9YzRy2UMgkXBQZJYdccinNPbL96eIfVxW9CvUoVOeG4XIdMs4bCwhsrWMRwwRiNFA6AVz3j/AMFWHiuCFp5Htry3z5NxH1A64PqO/tXRtfWK/evLYY9ZV/xqM6ppYHOoWv4SilCrVhP2kdw0aPOtO+FMk2pQ3PiHxDdarFCRsiYk8DtlicD6V6gqhUCqAqgYAHpVP+1tLHS9hP0OaQ6xp3IFwT/uxsf6VdevWr25+gloEfy6/OP+elpE3/fLuP6iqXjHwzpvijT4rLU/OEMUvmL5TbSTjH8jUVxrNouvQyKspjWAxSN5bA5dwVAUjLdDnHTNaY1SE/dtb5vTFu1QuenJTjuijiYvhD4PQ/NDfPzzm5P9K6vwv4b0vw3YSWOkwyRQySmVleQv82AO/wBBVo6l/d0+/Pt5OP60fb5j00y9PPcKP61pUxGIqq05XQtLmcPCei/8JS3iY27NqbKF80yEgDbt+70zgVuqu0VS+23XVdKuOD3dB/Wk+13/APDpZ/GZaxm5ztzPYEHiGPzNDvlHXyHYfUDP9KuRHfCr44ZQ35jNZeoy6vNZTRQadCHdCozOD1GOmOaq6JqGoPpFtL5duYCRFBLO5R5VHyqSuOGOOlHJ7thq8jYu7O1u08u6t4Z067JUDD8jT7W3t7aIQ20EUMYPCRoFH5Css6lc/b1sfO05blh8sRZyTxn09KtbdY/56WK+vyOf60e9a1wcZLdFySNZF2uqsPQjNOCgAKoAA4wO1UfK1Y9by1X2FuT/ADakFtqhHOpRj2W1X+pNK2m4jQPPpWFcLIt/fbedpimYYycbducf8Bq8LS/PXVpf+AwRj+lZK6VdJ4kLf2lcDzITI0y7RIwGFEfTG0ZyOM5NXTST3Fua2hktYK+3YjEmMEEfL9O1Xu/+FYE7LH9oLX+qssFxFAxE4XmTbzwO24VfbSYyfmu9Sb1zev8A41EuVu9zSVOUVdo0MHP3T+VLtbH3T9SKzTotkfvC6cn+9dyn/wBmpBoelf8APmrf7zuf5mlaPcjU0SVH3mUfU1i+I7yK2ayljbzZlnO2OP5mI2MCcD8KuDRdJH/MNtD9Ygf51V1nRLOaxcWdvHZ3Ax5U9ugjkTkZAI9RkYqqbgpIGyr441h9A8KanrEUbSTWtszxKqk5fovTtkgn2Br4zuJJpG82eVpnYnczMTk9z+dfcb5AOPT1rwr46+GdD0/T31yx02OzvJZlRjCgEbE5ySuMZ46jFZSve4qMkmeGLHcP93dt7knAqMmNeZJ1Y99gz/8AWqSeOSRsyMxGeAT0FMhtix/dDr90Dv7cVCfQ7WrDFZSw8uEn3fBz+HStbRNF1PWrlYbSNtoOGY5Cr+P9K67wT8Or3U5Y5LuOSGI4PlgYdvr6fzr33wj4OstIt4x5EYZR8oCgAVUYsxnWjHRHlXhz4VyLBHJcWzXDE5JlOFP/AAGu2t/h/bNaNDqFlazwlceW6cD6HqD7ivSlhVRgAcdqUxggg4I9K1VjldRs+dPFHwsFnctcaEY5RggWl7yBn+63Bz6E8j1rN8M/ETxj4JvP7NvoZLmzQ8WV4WzGuf8Alm55x+Yr6M1HSYbpTuUfQiuS8SeFba8tWtb6yjvICSVEi8ofVWHKn6UIuM017xoeCPiR4Z8UrHDBdCzvm/5dblgrE/7J6N/Ou0HXHf3r5k8SfDC5t3abQLgyAHItpyA4/wB1uh/HFeqfAz+3x4dYa5rFzcBHaJbO6h/eQEf7ZOSMdB0ppEyilqj0qgUzOe9PBpGegpopD1oFNCFzxQaSgUwQvfijvScUfhQFxc0Z59MdaQdaUd6TGtgzgf8A1qaeBz3p3OTnmk70CPPPjb4H/wCEv0GKWzVV1OxLPbseN6n70ZPoeo9xXk/gP4ka14BB0LUrFrqzhYgQSHZJAe4Unt7Hj0r6cK5GOK5/xH4O8P6/htU0u1uGHRmQZ/PrUtXNYzSXKzyHxX8d7i805rXw9pj2U0gKmedwzIPVQOM+5qD4GeCby81pfEmqwyKkbFoRLnc7nOX57c/nXqel/DXwjp1ws1vo9sJFOVJTOPzzXX28EVvGEiRVUdABS5e43OKWhLGNqj9KcTTRmg9f6VSMh4VsZVWYZ6gZpB1xz1rnJPBvh9rqS5TTxBNISzvBK8RJJ5PysK1dKsY9NgdY5rh0yX/fzNJt47FiSB7U27JhFXZxvjeTNjdM7bg0j9fTmvJdUuPLvXIztB34J/uof616V41k8y2+yqfmZdxx2BYf/Xry7UYjHNqTScPHEwOT3PFfBYiSdR+p9JQjaBrWjeVomlIFIP2NHGTz82T/AFq/Gyi2U+1U707ZIbdeRDDHFg+ygGrBcJa9xjPWowC9+bOqp8EUWNJMbQqoXnnOR71u2xhUjKdOOtc7pDFYFOW4AH3c1t2eCRuYsSeOMY/Wpn8TOiMdDYgeAZxux3IFWxJHt43EE9CKoQ+ThTuY/U8VZTb95YwT61Fy2lYm3w45AHpg01ZI+m0sfpTQFUcllPbIp+2DPzksccELRZtk6WA7CP8AVsMHvigFQuRHyR2oJjxtUHA75xSlkbHK4zwcUWDQaZARnY/vS+ZkDMbA+lDbFHVj+HFDbQfu5yfWqQtGxpYkEeWo9jimlj08rn0yKezKAAo47DNMOzPBYYPY09wZFNIwQr5anJ9c0vgD/W9D9496ezDlli69SKj8CN++9tx4H1r3ck+KR5WZ/Aj2HSjmJfp0rTBHpWVpZPlL9K0geK9motTxEx+eMmmNgj60E+tMJ556VNhjmPAphNBppp2DQcTzSE0mfrTSetUkF9Rw9TS96YT060FjRYBxbmo9xJ70jH6deaZk9jRoLVkgb/8AXQW4qMHrmjPNA7Dye9M7+1LnikJ5oAcWpBTCee9L+lAXF4//AFUnU/y4pBxRnik0AHuOlNbbn/61K3T+tNLf5FACYppUD/69Oprng+1A7mdeMZJDChKqPvkcH6CiG2VE2ooVfQDilthkFsckkk1aX6daEBA9ujptdVZfRhkU1LOFDuWJQex61bwKUjina4XK7RD0qvNbiUeXt3ZPQetXmpIPvsw4IXg+5oYIbBG8cSxyyCRxwWHen4pCfmP9KDUjDjmkOSDjtQTSA/XmqFqBprGlP5009OKLC6gT+tNP+c0GkzRsUBPOPak7ZpOfxozRYQ7sKZn8KQmjNFtAFzmkB5/Gim9xQg3HE/X86Q5xSE5HrTQT+lMQ7rR0pueRRnAoHuOHUc80A00mjtxQKzFJ/wD1U2Q8Yz9aUdKY/Of50xlW56fh3rA1gfI36cVv3XSsHWBmNx6jijSxSOSR/LvGIYg9ielakckioCI2YY7H9ax5Swv/AJWxkdAMmtSF5Nv3ipxxnPWvk8wVqzPo8JrSRYYuDzgDHAA5o3OBu2tycAZ71FuYHLSEn1NODOdzLnPckVw9TpSbJO+XyTjoTxQME7tre2TgVX8w/wB4n1JBp4LsdzFsdABkUluKxLz1YcDnPamYJbHzDHUZ60wsw74HcnNIS7MT86j2HWndA1qOkLqhYsEGQcfSvSrdg9vG395Qf0rzC4BMTnndg8YzmvSNEk83SLSTk7ol5P0r3slfxI8nM1omW6a2cHGM44pw69KD1H1r6Bbnj6HJS28NtotteR6baXEsxaS4llh8wltpJP1JGPatqwtdPuLOG5XTrRBIivjyF4yM+nvUenWtvdaSLW5hWaOOWRCrD0dqreMvEFv4Y0YXLRK7u3lwRA4BOP0AFXKUuax2UaXt1GlTj7zNdbW2X7ttbrz2iUf0qQRqo+VEA9lArzg+LfG1nYprN9o1u2msAxCjDKp79eK6a+1q+1PwhHq/hdVmuJduxHUN3wwPuOaTcrHTXymtRaUmrPT0Oix6E/hRz/eb868q1nXviVp1jJfXkNpa28Z5Yxoevtmuj+FGra5rum3mo6vMskPmiO22xhAcDLHjryQPwqbs3xGR1KFD27mmvI6HVI0/tPTJ2UFkmZVYjkbkb/CszUTfPNrlsi3br+5niZWIUrsUGMHqMkHOPU1r618sUEn9y5jJ/PH9avcKCx6Dk89qpv3UeVh6nJLa9yppCo2mw+WkwQAqvnbt2Af9rnHpntVrHPT9K8j0lde+IGtahcHWrjT7S1I8qOJmAGSdowCPTkmtrwHr2q2PiS48IeILg3E0RIt5mOScDOCe4I5Gai7PZxGSyjFyU05JXaPQu2cDj1FAA9BXC/GuGSTwmksbOjQ3C5KsQcEEdq6fwpd/bPDOl3e7d5tpEST67QD+ooR588C44WOIvo3axpkYIPHBrmptOa/8MTafGkDTW93IsQlXKArMSMj0xXSk5FUNNYDUNSjHTzllGf8AaQZ/VTVrVNHFCbhJSRTsdJlsL21FsI2tYLZYE3k5jHJcqOmWOOfatpiACSQFAJOTwKH44rlfipczWfgi+kgcq0hSIkHoCeaix1UozxleFN9WTyeN/C6XZtW1aIuG2kgEoD9cYroY3jkjWSJlZWAZWU5BHrXkegxeBY/A1nbazNbQ6hfRGVpdpMsZLHb06AADivRfB1la6foFva2N+99aqCYpWYHjPQY7D0pano5nl1HDR/d3unbU2APwqhfYXVbGTs3mRkZ9Vz/7LWiaz9Zwq2sxxiK7iJz6E7T/AOhVpDc8G9ivLoqTW97by3l08V2xd1JA2sSDkEDI6DHpWpBFHGkcMa7EUBUGc4H1p4/UdaRuRx1xxUWNJVJS3PO7z4mPDeTWyeHrqRonZCQ3Ug47CpPDHxDuNb8S2ukDRvI81m8xjLkoFBJ4x7VseP8AxPH4Z0jfDta9nysCnoCP4z9P51mfCrw1Np8MmuamGbUL1SRvPzIh5yfc9amVz6eEMF9SlWnTt213Z3fbt9aRlyOn4Up6UppnyxTPSuP+KPhdvFPh3+z0uVtWWUShym4HAIwfzrsT0pGUEc4rZq5yxk73PlO9+HOuW955IELpuxvDHAHqc16D4C+G0Ns6XEieZMBgzOOn+6O1exSWNvI254Y2PrtFTxRIi4VQo7AChRSNHVlIpaRpNtYRBIYwD69zWiq4GO1FLk0WZm2G3+dLgUZpM0asAwMcCo5IlcYYA561IP1FHftTGjGv9HimBYLg1nQ2V7aygIxK9gT2rqjSFVPZfyoBMq6e0xUeYQeOlXRTQoHtj0p340dRXCjI/Gg0cZ7UwuK1LTaAe1AdRTQOtHP05oHWgOod6XtRSilcNhAKBS/SlA5pN3BCUClPA7fhRz3osMBj8aUUlHekHUWkpT0qtfyXUVsz2dus8uR8jSbMjvzg01oIsVDev5dlM/8AsEDmssa5PG6pd6JfxEkDdGFlUf8AfJz+lW9ak22IXPLsAMj8ayxM+WjJ+RpSV5pHnHiiRjezIMcbEyeei7v/AGYVwusKt1PNL8u26uoocDvjGTXV+L591/KFYABS3HqeP5KK5OGMRTaNA3BYy3khPU4Bx+pr4GavO59ND4US3REuqSSL/FKcYPUZqa+YpbEKeo61ThO6/UdtpOc96mvyGCRuBhmAI7EV1YOLVNyNKnxJFzTk3BBtPbOAa6C1A4yCewXb1rH0wAKqqV2jqCSa37EKflViR0zz0rnaudPNYu25yctGqkf7NXIFzhvLQDuRUEZixtYBiDwMnrVu3RAPlj/A1CQcysG04+WHjPU0YIJAiPNS8M2FKdMD1puyMDlSx9SKuwKRHtb+KNR68UAE/dVT7gA087e0Ktj1HFPOFHKrgd8UuXW4cyZEWK9QMHrkChj28sAYzzT+qjauM9wopW4RjtUY7kDmqQtiEbtp+VRjsBkio2WTdkNn0HFTsWySrDA68UxevAAJ6ZFFgvcjbzNoGVBPc9qh8Df8fRJ7Oc5+tTyM6nPYnjJAqt4I5ujj++c5PvXuZL8Ujysyvyo9e0s/u1Ht1rTVvWsjSf8AVKPQda1A3T36V7c1qeKPZqZ3pCfz70hqUguLn8cUhOabng0mf/rZp2AcWpM5780h60hNMBxJxTWakLdc9KQ+1AWA5/Om5oLYppPr1pMdrDiaM80w9O59qM/pQguPyR70E5/wpufxpvQHPShgO3cUA89aaD1pKAH5H49qC3NR7sd6TP1pgPJpp603cc0VPUB+R7Ux+QcdxR+tIelNjRUtsbB9KsjpVdRslZPQ5H0qdTxT6APWlHSkFFIYh6VXEnlzjdwrjb+ParDVXuI1dCrcg0boSJS2RTS3TrVa2eZXMchDgDhx1/H/ABqbdzQgHButA9abntQDRYBxI9KYW7elJnmkJ4NA9BSaaTmkakzz/hQJilufwpCeKQ/ngUnbOcU0AZ/WjcKDgZppoEKTxQaT8qCcD1oAM8UhpB3+tBIyaBi+oPbpQT6ik70hphawtHbik9aQ9DRoCQ7P/wBemkk59KQ/dpG+7QhWK0/fnBrE1L7p7VtTf/rrI1EZU4Hbina5SOLux/poG4qCeSK07NmCLiTAPAway9UIW7UtxzV6zk3Djdx68Yr5bNI2rM+jwP8ACLufl3bm54460xjlg38Q6FiaN21Tgkt2GTTSzAbeAT+NebsdauOPy5LMQD169aTczAn7q+pByaRyw4OWI9Tmm7uRnlh0BNJvULDyo2/KPf5s0h/2gG49DTfMY5Zm2juF70IxJHHyjoCtPQQS52H5tvHGBXeeD5PM8OWbdSF2k/Q1wMm1VLEHJHU12fw8m8zw/tPJSZ1OfrmvYyd2qtHnZnH90joz+FNYelOPSkI4r6Q8Ez9KO2TUIefkvGOM/wB5Vb+prm/ixoN5rWi272MZlntJGcR92BGDj3GBXR2Xy61qMfZkglH4qyn/ANBqLxb9rPhrUBYki4MDeWVPOcdvfFaSetzuy2rKliYSi+pieGfFGka5HBo00Ti8aIpNbSx8DaOc9iOK6iG3t7WHy4YoYIlG7aiBVHvxXmPw01nwzo3h24nu3hj1WN3LmRcyOP4Qp9Mdq6vwprl14s8NXtw1mLMMXgjIbIc7eSPxOKJLsexmmBlGq5RTULq5xmpXF98RfFX9mWjPDo9m25nA7ZxvPueg9q9U020t9PsIbG0jWK3gQJGo7CvKfhx4gsfCranpWvLJazecGVvLJOAMbf6j61veA/FWseJPFd95Z/4ksW9kzFgjsoz698UntodGa4WvOnyU9KcVf1Oy14f8Sm4I52KH/Ig/0q6CGXPYjpUV9H51nPH/AH4mXH4Go9Mk87TbWbP34Ubn/dFO3unyadnc80s49T+H3iW+lTTLi/0m9OVaAZKckjtwRnHvXPajqGqTfE7StcvLCSwN7cRGGFz84jB2An3Nd34y1zxP4e8Qw3cVq17obD544YvnQ45BPXryK5+xXVPHPj+y1qTTZrLTLDbtMqkbtp3d+pLenYVCPvMFXvTdeqlrG17nY/FSIzeBdTUDJRFccdMMKxvh94j03Svhrpc2pXSxFXlgRerPiVsAD8RXW+KrVrzw5qVqqFmltnCgDknHArzT4YeBDdO2peIbSZY4H229rMCoY9SxHpn8zRqeVgnh6uXzhWlZJ39T149vaqEWV1+YcfvLVGH/AAF2H9RWiBxwO1ULgbNbtJOzxyRn36H+hrSL3R8xK19C6y8D2rmviNZvf+CtSgjUs6R+aoHX5Tn+Wa6ZuhHvTCPlKnBB4IIyCKhG+Gr+xqxqdmjzD4M6JoepeGbxr2xt7qd7gxSF0BKptGMHt1PI7074QTTaf4i13w35rPbW0rNFk5xh9v6jFXbjwJq+majPdeEtZOnxXH34WPC/Tr+HcVseAvCC+G47me4uvtd/dH99LjgDOcD8ec1J9VjcfQq0qs3Uvz7Lszqgc1R8QRtJol6qAlxAzoP9pfmH6irwXFOIVvlblTwfpVLc+Neo1JFmRZV+7IA4PqCM0cdKo+Hd39i2sb53xJ5LZ9UJX+lX+9EtGJXPLPiekcHxA0K+1JSdNDR78jK4DZIP6Gt/xl46stGtYZtOktdSkkJLIkvRcdePeun1jStP1e0az1C2SeFjnDDofUHqD9KxNL8BeGdPvVvIbBnlRtyGWQuFPqAaltn0VLG4SpQhGuneHTozorV3ktIZZU8t3RWZM/dJGSKl/wA8UvU5680lB4M2nL3Sp60uKOcfyo5xWxx7B3ooHX/69KKATsB68YxR3+vpSDPWlzz70w6h3owc0DmlHWkADrRRR0/GncBaD60nJxS9O1K+oJh2o4oFH9KbAKU9B3pM0oz70WuDEpf8aAKWnsGonOaUe9HvSc/pSuMUdzR3zzR9c0DvzSAX60o9aQetGaLaiHUnegK2M4ajvQGthaPpRxnilPFFgEPWkP40ppGHHOeeR71QDdqk9AfqKxvEs21lXtHGXP1P/wCqttOT161xfi28xFdSKx3OxVfoOB/KvKzery0eXudmChedzzrxFIZ3n2kFpn8tSD/wEfpWVf8A/Iz3xH+rsLKK2Q443Odx/QVsJGrarbQyMNq7pm46BR/jXOQuzWc127fNqF3Jc4P/ADzB2p+gJr42o3qfQ0ldpE1goMsjt7AEfSlkkzeorc4G7pmn2/yW44wT7VUtZDJfSSbmG04GD2r0ILlo6lJ81Q6WxkcKFy5yM/cGK27R/lGZsKBxkiufsZFwuQxyeckGtqxljBUqpOOmTnFcN9TpaNqCTaDgtt7gDrVpSAF8xyxPTJ/TFZkEvIPlkjtk1dildgDtXB9BT0FylvfhSq7gpPIU4phZshcqB65zTBJJt6rk+idu1IZJNoH327021YfK0SbkBAZwfUA0q7SQygt6ZJxUBmZWG5lX24pwZ3PD/Q5pRloLlHttZCAC3r14oGQgATggYHeofNbzOZgT6AijzG6g5XvxQmPlZJL8rZ3hc+o70wbs/eC8Y4FMWRQclm9s5NJ8xJ/eN04GKq7ZNhzKQCB8uD1NVvBuftbY5O88/jUjltjDc3PUse1QeDsreMvHDn+de1kj9+R5uZL3Eet6V/q171qDp2rI0psxL9Otaanj/wCvXvy3PC0JC3fimk5pCf1pu7mkGg7PBoz370xmxn6+tJu4+lAXHbvfNN3cUh/L6U0nn6UaD6Di3NNLY+tITSd80hDi1JnjOQPpTCOSMkUCgrRDs8c9+lGaQGkY/hSEOzSFutNz/k0E/rQGgpPfNH1zTT+NG6gOgpb/ADmk3Z74pKQ9KGAucf1pN360meOPxpv0NIY8nik/HIpv+c0dxQA2dcgSDOR+oojYEU7dxUZRlO5ckH07U0wsTg0Z4qONZH+6px3J4FOKY/5aKT7A4ouFhc1FIQAaU+YD0zSKNrb36g8Kf50gWgbdiYOdzcsCentTM8dfxodiT656k008Y60AxT/KjPvTT/KkNNCHbqTP/wBembvX+VBP5D3oHYUn86TJ/OkzSfzoF0FJyKQ7qM8Z6YoJHNMdwPSkGKN31pntk09AY6jJ9vem5P4Ufp60ALn6UhPvnNB703n3/GjQEPpD6Um786Q9OvfmjoJBu9RzRnimij8c0IaHHPT1prdMn1oOfzpDn8vWhB1IJs4NZOoD5Wzjj2rWm+7WVfjhj60xo4nWspcjaQMnv0qxZ7sfO3yjvmotdwswO3PPSn2Tsyj9ynXjg5r5rNV+9R7+X6wLpddvyx7eOcUisM4ORzzgdaHbj/V7uBkBaXzJFXbsAJPTFeSrHo9BBtLEY246EilbLAgkHPajfIcNwT6Y6UpZ8ZwBzgADmkxIb8qryVHoCKVwd25mXHYg0oeVSRkLk4zx1qNmZ2OAG55Y0biEdl6KxJGcc11XwzkJs7+Fjys4YYPTIH+FcpJJJ/ebk8ba3vhpI41LUIXOSVRgPzFellj5cQjkx8L0Wd3j8KDQf/1UGvrbnzRm42eIQ3aazI/FH/8As6vMKqahHMLm2u4YzK0JdWQHBZWA/UYFIL24ONul3R+pX/Gr5W7ArpmZf+DvDd9dtdXOkwNKx3MQSoY+4FbVpbw2ttHbW8SRQxjaiIMBR7VAby87aZJ+MqCk+06h205R9Zx/hRytnRVxdaolGUm0hmo6NpepOH1DTrW6ZejSxAkfjVqztbazgW3tbeK3hXokSBQPyqAzaow+Wzth9Z//AK1IJNWP/LGzHHeRj/SjkZLxFSUORydi91Iz69zWfoGf7IhjPWMvGc/7Lsv9KVv7XI+9Yr6cMahstOvbGJkgvlbzHaaTzYs/OxyxXB4Ge3anyqzVzG7NTbmgD8apCDVD/wAxCIey23/16PsuoH72qOM/3YEFTyruPnkla5eK5oxz/jVJbK6P3tVu/wAFjH/stL/Z8m75tT1Bh6CUD+Qo5Y9wuy5+FZuuyx25sriZlRUulXJ/2gV/rUp0yM/eutQb63bj+RpE0mxWQSNE0rAHBmkaTGeuAxIpxUVqK9i8AcdD9cU0lV5ZlH1IFUf7F0rPNjC3sSSP501tJ0aFNzafYxrnq0ajn6mhRiw1Lb3Vqv37qBf96Vf8aiOp6av3tQtBz/z2X/GkhsNN2q8NlZlWGQUhTB/SqVxr/hqxujazarpdvOGwY/MQEH39KpUuZ2SuF7ls6xpeR/p8B/3Tn+VJ/a1gfuzM3+7E5/pVmS7t4bJryS5jjtlTzDLvAUL1zn0rnYfiF4Qnult112HcxwCQwU/iRirhRlLWMW7Ai9pt60AuGksrtYZbh5ICIixKk9wOV5yeexq5/aOfu2N+3/bAj+dRa9rmlaHY/bdTvEhhP3c8lzj+EDrXOWHxP8J3VykH2ieAOflllhKp+fpVKhOa5lEGzpzqEucLpl6R7hR/Wg3t2fu6XMfrKg/rVXxT4j07w5pa396WdHYLEkQyZDjPHbGO9c3YfEzSpLmGO/0++0+GfHlzzJ8p9/p7inDD1Jx5ox0A64XOoN001V+s4/oKPN1Q9LO3A95z/hXPXnjmy03xPLo+r27WUarvS5ZtySDtgAd6pXXxEhm8QW+l6JBHfJMpJm3FcEKSRjHt+tOODrS2iOzOw5o60hOcUf41znNoOFH+eabz+tOHTFAWQooI5o/nigdaAYd6X0x0o/D8aXbQAg5Hvml/SgUH/wDXRuAppCeuaKOtCADzzSCnYpTTuNoaKUZoC96U+wouIB09OaD0oNB9jSHe4VQ1zVbHRdKuNT1KZYLWBdzuf0A9STwB71dJrwX9pvW7ibU9O8NwSHyYovtU6A8PISRHn6AE/jRsOK5nYy/FPxh8Wa3fta+FlfToSSEWGLfcMPUkg4/CsSTxl8TtFlW8vdY1yNSeBdfPGT6EEEV7L8I/Bdnonh2CeaBWvLhBJM7Dkk9voK7TUNLsb2yktbq1imhkXa6OoII9KLGjlFPY4D4R/FNfFEw0fWo47bVMExOgxHcAdcDs3t+VeobuVx618pfEHRJ/APjtRprukKlLuyYnkLk/L+BBFfTXhzUl1bRLLUUxieFJOD6gGmtyZxV+ZHzdf+Iteb4mPb/25qfkrqhQRG7k2483GMZxjHavqS3bdGpPXHNfJJ+b4pZG1idWbOR0Hm19a2/MK/SpW5VRWaJR1x7UUHpQKsxBgGUgjOeDkVjHQY7fcdLu7rTcnOyF8xE/9c2yv5YraNIOtFgZSeS4tdJZrqZZplXBcJtDH6dq898U3AaSO15Y+mep6n+ldv4muAuyHccIDI/9P615D4g1Tdf3UqgsYwVAHcjt+LE18vm1ZTq8q6Hr4KnywuUdXnlg0vV75VZZpCtjBnjnjOPxP6VlzBVlW3hOEiRYU+igD+eT+NW/ELNDNpGkAsxtoje3R7bzwM++cmqNtzKWJ+6OTivn0nKdj2KVlFyJrqTyoGODhR19qq6NjbuI+ZjkgHPvUesS5RYuMs3rVvS1GFC5z9elelXaUVEqgrvmZtWZm8wNuGCOgBras/NZs4259SeKyrJDt65PU44FbFkNy5XDDuMmuFpHWzRhV1/vL9Tx9Kswr1DAHjqQarW6fLwihT2BJzVtEUAYjYAdhU3RN9RyqqnOwADnpigquAVCYx0x3qQq5AbywMccjrQAxGFVR6/LTHci37T98HHYUjvuBU8jqRninlWA/iXJ6kAUgBIz8rYHU0tQ0ELfKNpbC+jdaZukPdlI9SalGcBS2PTnNJ8w5DL7kmqtYTbGu3P3s/XvQG2hflB9cgmhhno5xnnFK5YN9/avQ5H609SdCNlTBDq5I68cVB4RYfb5QuQolOM9cZqy5XapM69c5BxVTwlgahLhi2JD+PNe3kl+eR5eZfAj1jSj+6WtNTzWVpXManjoK0x06Z969+W54Nh56c9O1MLbT34HFJ09eaTP86kY4k+vPrTWb35PakPFIelFg3FyeKCee31pppCwI+vpQAu73NAOPWm+tHanoMdn3pM8U3PI70hP6UgsO/yKTv8AhSMeKQfz96AHZzSk4+tMz7UBhSAXvTTzRu5xSHvj8KQC7hx2pD3xSE80E8CgBC3WkLYHrSHFB7UDFU80p/TNMFLmgbF3YBpN3NNJOQKQn/IFFhEhdvU4+tIW46imbulIW/CgOg4uQKYxJ4z09KQ859ulJ0NAaDgfzNNJpD19sU2mMfu9uB2phJoPXik60E6h2980FqTt754pM+9MdwHFKT/+qmFuf8KM5oQDs/jQSKbu4pCcnimgsLnmkJ5pB+NKOmKGhLQUnB/GmnpSZpAfpjFIoUH360HOc5pp+vHtRnP4U+ohcnHelyfem+mOTnrRkdaGCFB/Sk60hPzetIc0IOo7+dIc8gn9aTPPpQW60Bcilzj3rMvxwfYVpy9Kzb/7ueKY7HGa9zMM8ZbtUtnH8oZ2bA4AzgU3Xxg55GD69aksCCF+Xg/xEdK+ezde+j2sun7jLawrnkZY9z0FBXPIAxnnuTUuzj+E/U0jMBw0i4zxg8/pXirQ9LmZH5SkbmUs3YA8flSumTkct15PSnBSxPzDGOmeaVg+CuF2+5pi5mmRlAerEeoHrSBYxn7/ABxk9z+NOdMkA4A9KQ54wwxngUrj5mRy7QNzfLkcA5ya0/AsgTxEyfMoeHoe/NZxjCgt8u49TU/hiTy/EtucjBVh069K6sFJqvExxOtKSPS+3FIad1pDxX2R8uzI8U61BoWlNfzxtLhgiIp5Zj0H6Vn6L4juLjV10vU9JmsLiWMSREnerD6joaseOtGbXNCe1ikWKaNxLEzHA3D1rCtdf8RQeI9I0u/Swjjuso6wv5jHaPvZ7Z9KtbHvYPCUq2Fbiry1ubNlr7XHjO98PyWyoLeLzEkDcv07fjVbxh4g1DT9WsNG0i1invbwFwZWIVQM/wCB/Kuf8V6gnh34mxaq8LSLPYY2IOXblQPzAqx4jmmj13wp4kvrc2u5fJuFb/lkW5AP50NHXTy+lGpTqct4tfiX9P8AEmsarpF9FY2MC63YTiOaB2+Qgn7wPpx+lZemeJvFs3jK20C8isFfIa4WFdxRMZOTng4/nTNOuHT4heK5NKZZs2RkUpyPMAXH15zVLwRreh+HtAGp3Dm81q/nZLhFIMq/McDB7d/cmkzseEp04T5aad0rd02erD9O1KF/ShTuReMZA4PalAoPjGrNpidKQinUUrkjRQad3oNAW0I2zTSxqRl+Wmgf/qoAaM4/lXI/GCy+2eANQXaGMOyYAj0YZ/SuxK8CuV8b6f4m1A/ZNHms1sZoClwswG4knsfpXThNK0W2lbuFtSr8LpZb34aWMEcpjnigktVcfwFSVU/gMV5hpdlZ+Gra/wBL8XeFZ53lb5b1V3FeOqk8dec55zzXfeHPCfjTRYYbaz1azgtBMJJYgN27puGcdwK1tY8O+Jv7dn1HRfEDJDOCDa3YMsaZ/ug8V6ka1OnVkk1aXmFkmcffx6a3wXv7fQNSuru1gkR2Wbh4xuBK4HQd6i07w/o+pfBBryDT4Pt8MEkjThP3jSI53ZPXkdq63w34AXTfDOq6VcXnnS6mhWWRUwqZHGB9TmtXwh4Vj0Hw5Nosl0bqKVnJYrjAcYIx+tKWMpxi1CW0rhY82stLvPGPwn02GOaAXOnXTRmS4faBGOmSfbH5Vu69ZXd98L9Rk1p9JmltxvspbIARqVIAUY98iun8MeCNP0XRLzR2ka+tLs5kSZRjpj/Csn/hVehhtq3upLb79whEo2j/AD60vrlKU371kndaAjhdZF5qnwb0y5uNxezu3gDHnKcgH+QrrfHqJrXwks9RUL+6igmOBwAQFYfrXZz+GtKl8ProJtttgoAEaMQRg5znrnPNTWWg6ba6CNDSBmsNhTynYn5Sc4zWc8fC6aWzb+TGrnm+saQ3iX4ZaXq9uglv7CDDZGfMVOGB9emfzqr4Gez1z4kQX1rZxWscVgWaOOMIqvtCnGPcmvWNI0qw0q0Fpp8CwW+4sEBJGT160yw0XSNOna4sdNtraVxh3jjAJGc4z9alZilGUbd7fMpMTHpS9hSAflS8155xhnkUuOKXt0pRSbGNNL1NKfWgdKe4MAMD0paP1opWH0F9v0pMUE96AeaLCuL/ADoFGeP60ZyKdxp2CjPFIf5UnfFAXFJ7c0UnencUCQlFIRk0Y60ANYdfmr5p+MJ8/wCMU0cmSoltkwR22rX0uenpxXzd8f7KWy+JIvh924t4p1yepX5T/IUM0prVn0XYosdtGi8AAdPSp26Vl+FtSi1bQLK/gcMk8KuCPpyK026GnYz6nhf7UUMf2vw9cADzDHcoef4QYyP1Jr0D4Ns7fDvR92T+5GM+mTXlX7RmsJqPjG10u3YsunQGNuePNkILD6gbBXtHgGxbTfCOmWbDBjgQH64o6mv2Ej5vtirfE5Cud39qnOP+utfWVuf3Q+nrXx5cXg0/xw98VMggv2kKjjIEmcV7Pb/HDSioVdEvuB1MqikmrlVY3tY9gzzmnf06Vn+H9Tj1fR7XUoo2iW4iWQKxBKgjpWgTn3HrVGBjyXWr2Tn7RZrfQbjh7b5ZAPdCfm/A/hWnY3MN1arcxlxGQT86FGGDzkEZHQ1KRnHFUdduPIsvKHDTfL+Hc/59ayr1VSg5PoOnHmkkcb431XybG5u87XlOEH6D+lec6XbC61C2jkPylzNIT3VPX6mtjxxdC91WG3jbIA4BP5f4/jWVGxhs3eNgk1+32a2OOVhX7z/TO4/lXw+IqaOT3Z9FSja0TN1eXzbu6v2Pz30u5PaFPlQfiQx/GoYWKwbjyTz1ptw63V5ujXEYwsY9EUYUfkKj1G4ENu7fdCjqKnA07vnkds9IqJVwbm/JGNiHaDxjNdDp0DRkfOOntj61zWj4wGKh2bktjvXT2DZx8pPHYEitK0uaRrCLSNu1hLfNvB54rWtoWKjdtGO5PSsm1diOFcjsAK07RmO0iNhjg7q5tGy3zGpFER0kUnHbNWVTA5IYjsCf5VRiHBJ3bT6sKsIzEfIuc854qeoWkT+X9Gx60MOfmYk57jNVwxbdgxKc85bpSqdpx+75/utVSY+UnZUwWbrnqe1EaopDgljngk1XWRQ23DEjpzQZM5GQvGMbKF5kpMshUHfjtTWCgfe4BwMH+dRbsj5o92ByCpoOGjbMbK2BghcGjcNRwK7VBwuPxokZUYnKkgdGHNQAbV2hpFOQAMYFBWVSSDIBjJORiqWiE4kuVKMdqhuhIGSKoeFcf2nNjnEp5P1qeaOVBtkYN0zhwf1FVfCeRqM3y9JDkZ969rJL+0kebmK9xHq+lN+6X/CtLOF9DWVpLful+laQPP8AjX0Etzwh2eMnPFJkUhNITUBbQUn0PakzgcUhPHtTMj6CmCHFuPSkz1ppPSgmkMUn8aTOO/40m7tSZ/lQwHZpCaaDSj1pXDcXNB4H/wBemHigH159qB9BxPFGfwphOOlGec4oYloOJ45PHrSH600nntSE/rRoA7tSZ/8A103PrR/OhgOJ4PpQfzpmcUZoQbDj16c0maaTzSU0Pcd9fWkz703PBpAfrSAUsM//AFqCTTOc0e/NMY4kU0nkf40nf6UE0rgKf1puTke1HXH600mgkcT1pMgZpPfv3pCe9MYufzoz2pOKbknjpRuA5uv86a3SjOKDg9OKdhhnA70gP+c0hPFGe1AkO3c03Ofak3DPNG78PrQwSBs8D9RSA0MeM9KTjnj8aQATjv34pD0x69aM00tx3zmnqg0HZ57cdaM44pAeelJ7e9ADs8inZH/16b29celJn0pgOyOmR70g65BPtQOT7Y9aP4cUWYEcp61m33KnmtCTofpzVC8+6aYr6nIeIQQp5P4U3TZNyLiRRjqcdTU3iEfIx9PSs/TANgO9PoB0rwc4+yz2stV0zaDLhjuj245NOSQE7lwFxwSMCqxVQATjrxk0u3dghj16HivB1PW5UWjJkdjj1GKYJeAFZAB14qArHkfvBn2pNkfPz8Z7UdCeUsNOq/emVSfugLzSCTcxbeM/7tVjGgZjznjkijZH2yQM8kGi7KSRIZBjksT2OBRpNxjWbfMhLbiAv4ZqJkjZQME8dcdKZYCOPVbf7q5kAxjGa1w7/ex9TKulyNHrkbbowfUClPf2qHTJPMsIX9UFTGvt47I+WluVdVs4dR06ayuN3lTIUbB5wa57SPAuhaXqEN9bRz+fE25C0uRn8ua6selcHqnxHs7G9ntW0y4LwyMjEuBkg1SvfQ9PLoY2tzUsN8zpr/Q9P1DVrTU7qJpLi0H7r5uBznkd6talYWmo2jWt9bxzwv8AeRxkVxtp4/vNQhlm0/w3c3EcP+sZZMheM8nHpUGl+PdY1eV49J8NtcMg+YiThfqelU0zq/srMFbm+z57HYaJoelaNHImmWMVsJCN5UZLfUmkXw/oq3325dJsxc53eZ5Qzn1rmNW8S+MNPsZb658O2sEEQDOzTZIzx0FZWi+OPFOtfaf7PsdPBto/MkDZHy+3PPSpsbQyrMKilVU9Orueojgc0tee6PqXjrWdNh1G1uNGggmBK71ORgkf0rM8X63448PLbPcanZutzu2mCAcYx6/Wk2YwyCtOp7PnVz1TPJ9qQmvMrO48Xavoxv8ASfE0d3IoHmW0cSo68dOR/wDrqnqtx4ls/D2m6rP4jvh9rl8mVMbTCckEH8jU8xouH2pcsqiv2PWeh6fpR8390/lXk/jPTfFmjQG6j1rUr2zC5MqysCh9wD0qV9HjXVdLhvPEGqmDU7QSRSGc8SHBAPPTBo5rFLIafKpe137HqfYenqahee3T780S49XAry+0+HusTarEuoalG1rvw4WdjIy+o9zVTwr4d0DVPE+txuLiWysQWhQSEs4BwTnqeR096ObQf9i4azkqt7b2R6tJqmmxH95qFmv1nX/GqsniTQI/v61p6n089a4zw/pvgfUdRjsbfw9fruBYSToyoMe+a841mz+wapd2vlj/AEed0wR2Vu/4U7s6MDkOGxUnHmd0rnureLPDiqW/ti1YKMkqSePwFNHjDw6ylo9RV8dSqMf6VzWueEtJ1BIJtFMVndzWwmjgBwkq4/nVXV7aHT18LXk9ilviRbe7jMY6ghcn8qhuXQiOWYGVkm76nWt4x0TtNMw9BEahPjTSS+yOO7kb/ZjrM8UeJbnRtal0+GzsgqKGQ+WMkEe3vmp55IYPGulajCqrFqEG07ehJGf8Kzc5BHLcPFJyg7PbUsN42sBE0q2d00YOC+BgH601PGaypLJBpVy6RDLsGGFHvVTw15dne+INLktxNHETMsR53rzx+VWvDdhps32ubSbkPZ3kBjeF/vRMenHpSvN9SnhcHBu9NjrXxPqF+rNY6HJMqkZO/gGlu9a8TQW7zt4fVY0BZyZMkD1wKxfBd7ctout2UDmO6t1MiFeoYA/1FZ/w68T6pf8Air7Bql7LcQzwNsRsYBGCf0zTjzW1Zv8A2dDmnKFNWjZltvH18x+SC1UHpwx/rU974m1+HSYdUf7GLaZyilVyQR6155q0cljrVxYhGaSK4ZFVRyeeK9DaLSdN0Ky8Oa/dNHPODcMwbiJuu3PbuKSUuazPSxeCwtGnCVOne/TyOuPSnZ5pv9RRz3rvPzFPUd6e9L2rP/tnSf7WbSRqlk2oqMm1E6mUfVev4darN4o8OjVv7JbWLP7d5nliAPlt/wDd44z6jPHek0Gps9qAa5xfG/hRrG4vV1qE29s4jnfY/wC7YnABG3PXio/+E68LecY11Xc4gNztWCQkxhd277vTFHK7BqdODyMUn+ea5yTxr4bXTLbUFvmliu3MdsiQOZZmHUKmMn69Kt2PiLS9Q0STV9Oma8to0ZmWKMmTI6rtPO72oS0A2c8UDk1jeGfEWm+ItOF/phuDbEkK0sRTdjuM9RVHRvGmm6nr9zokVjqUV3aNtn82JQkfpkhj17U7MLnUd6KbuzS0rAKKPek7UHgUAO9aTtQOR6UDrjNABiigdaUcGgBCOK4H4zeDm8UaAklmo/tKyLPAScbwR8yfjgEe4969A/SkIzxRsUtGfMfw/wDiBrHgeabTLu0kuLMSfPayErJC3fHp9DXU+I/ji81k0Wh6S8E7DHnTuD5fuAOv/wBavUPEfgrw9rz+ZqWmQyyH/lpjD/mOazdO+GXhOynWWPS4WdTkGTL4/wC+iadi1KLPIfhR4N1HxH4gXXNUWT7GsnnFpRzO5Oe/bPOa+jlQRxqo4AFJaWsNtGscUYRQMAAVOy8YPT6U7ESfNqfGerQNLrN0sa7i9y4Uep3Hj9a93+HPwu0uz02O51e1S6u5FDMJBuCewH9a7lPCPh5Lg3CaRZrIW3EiFRznPp61uRRhFCrgYHFJRSZUql4pGXqLS6H4fkbSdNa7e3T9zaxkLu9h+FZnhHx1ouvzmz3tY6kDh7K6GyTPcDP3v5+1dWwzxXOeJvBeh+IXjkvrQC4jIKTxHZIOemR1pozudLwAWY7VAySewrhvFerK8ck25drArHg9EH+f1rT8c6gdN0E2sBIZ0w5JyVjHH69Pzryjzrx4ViuGLXU53SDHCZ+6g9MDk+59q8DN69/3aZ6GCo295lVmkuJ5JQcPcy+XGSOg/ib8BWfd3XmXNzdRrthiH2GzH+yv+sf8/l/OteNJGtpbq22qXJtLH0P9+T6cE/RB61zl0Ymljt7f/j3gQRRcdhyT9SSSfc18xUmqkuVHuYeGt2LCgWNpCeT0rI1icTXS2yMfl5YgZrTvZlghZiwwBWLpYlmna4J2s54OORXpwSpUrGifNO5sadH0+aXjoAK6G0Tdt+WYbeOuBWfZLO20M7NnAGK3bSGf0O0dwe9cb1Z1JluCFmbmNz6EOcfzrVtYjjmJvbL4FVbS3fq33cckcE1pW8TFMo5YZ4OetZPQLk8UXyYES5I5JNSlWyMouR70QwsF2kn2I60vlclTlTnucGpV2xXEMOT8ywgAcA0jIFPMka5HHHan+UowpKhuvPel8tQCFU/UA4ptBdoZwR8swYAcYFO2nAO9iueu3ineTGoG9RnsCT1pFjTHDKQPvAMev0oSJ5hXRWYN5zZPUBhxQ4TA/eSkHuMA0GJVIPHXnC9adsGN4YtjHymrfkFrEJaMHHzMp/vEUxUjwdrbjnpkg4qd1ZcrhhjsTnio28sJuVskHkAgUlcncruE/iBOOgB6VV8Ln/iZzdcGU8k+9aLbecZx67qz/DShdWmGMDzT3969rJH+8Z52ZP8Ado9T0pv3S/TvWmrcYrJ0o5jU9jWop4r6CS1PCFJ5ppPHr70E/Wm5/WpAXPy+9NP0xSZHTOaRuB7UxoD/AD70h6+1IT+Xbmkzx34pDHE+9A/Om89fWkzx2zQIeDilJxUZb8qC3p6UAh2ePWmg/wCc0hOf6UhPGcUDSHH/ADikpKTNKwmOzTSeemKaD1oPSiwxzH9RSA01m6Ck3GkFxwNG7t/Om0nagLj3I/HFN3UhPFNzVpgPpD0ppyPXpRn8aVgDvzQScdaQnn1pp60IEOJ/GjOeTTc+/T3o3DHbPelYL6gemd1Gfw/Cm5pCQOapAO56+9NOcfSk79iKNxz7UCWopPNBNISOaQdPrRqNisTz3pCfekP4UdDRcWoBuKQnH/66G6e9ITk0WAXPr+PNBJ/Xmkz+P4U3P149aCraDj7fjSe/tRuz170bufT8KADHqKQ8/lRnjqQKQ4B/CjcGC+/ej39KTv8AXpSk/wAqAFoXHTmm54xRjFOwDu30oPT3phalJ6fzoFcazfhxVG7+43v3q5IOOOlUro8ds0xHL+IR+5Y9cc4xWRphLJjOQfQcVta8B5LepFYWmyH1XjqSa8TOI3gmezlj1ZsxLwMbunJIoyo++7YHTNNWRjz1/GnKzZP7pemeetfO7Hsa2AMGBO5gv0600Z52s4Ge4HFKNwILYA7Z60h3f7o9+aQCY68sefWhfqffBBpQp/2mOeQTTmVzlcFR69KNR3RFLnG3cRnvmoLdkj1GAqWO2VeS3uKsOHwcKuB6Gq0ol8xSUUBWDAZHNXTb50yJ2cWereHn3aYo7ozIQfrWhWP4Xf8Ad3UXPEu4fiM1sCvuaesUfKTVmxDXg3xJh+zeNtSUpw8gkH0YA1712ryL4w6XdTeKIbm0tJ5/OtV3GKItgqSOwrem7SPpuE8RGjjGpOyaMDwr4puvD9veW8FvFOt1gkOfunBH+fpXT+C5L64+Gt/baFKU1VLku4iPzkHGCPw4/CuHTw/r0n3NG1A/9sGx/Kr+l6F41sbjz9P03U7eTHLIu0n861mlbQ+2zChg60W4TSk3fc7Hw7Z+IJ/CfiK01+K+3SQh4Tckk8KcgZ6dAaofCDR9Wt9RN9NZOunXlmyCTcCGzgjjP1qrLZfFC7jZJDqYjcbSpkVRg1Da+F/iJHbLbQzXVvCg2qgvAoA9MA1ikzyrKNOpD2sFzGN4p8La3okLXl9biK1MmxSJM9SccDpW54hb7d8HNDu+Ge0lMLY7DLL/ACApk/gHxpeKEu7lZEyCVlvCwz64oT4WeImCqbyzRR0XzGIH4YpNNo6VisHyU3UrR5ou90UfhpY3U2pHVH1L+zLK0P76bzApfjOwA9feuo8Z+ItM8SeCNReCRIXt7xRCjuA8gGPnx75NZcPwj1Pd+81G0GP7sbGrqfCiYf63V4/fEJ/qaXK+iObGYrLa+I9vKtqtrEuteNjZNol7Y3MF0k1mqXtpvBwwA6+h5NUvHus6JqmgaS2lzCGSCQqICCGiXH8gQMVcX4X2MXM+vKuD/dUfzNSt4I8MRJtuPEsfTvLGP60eyqPZHLHF5RSlGcZu6/ENL8Yac+ktfagANdt7Z7eJwhPmAjg+1c/8MJorPxjBJdSGNHV49xfAJxxntXQDQPAMJ/eeJ4TjggXSf0pUt/hnC3z64rsMZxOT/IU/qtd7Rf3GTzTK6dOpGDfvnTQyeIE1JXudd0f7EshJiAAcpngZz1xivNviNDAfF97NayxypNtkzGwIyVGenvmujab4XxKG+0NKMcH94f6VVbXPhZbOQtjJKRxnyXI/U1rHAYmX2GcWBzfC4Ot7S7eltjFutf8AtmkaNaIJbe801NgnV8Ejt05HQVa8ReJrvVtBh0+8jjaeKUOJ1OCSB6VfHjL4bw/6nQCSO5t1/qaVviR4QiXfD4cHA7xRitFlWMb0izonn2A0apbMgX4hTyOn2rSNOluAoVpXXJOO/NVtT8VX+qXNnItrHH9kcNEIozgHI/wqxJ8XNJjz9n8OKCD13IP5Cmf8Lj6CPRYkP+1L/gK1WR4x/ZOX+3sJCXNGiLFrXiB9Zm1SGzf7RMmx9tuxBXHpVfSbfxNZ3Yu7Oyv4pP7ywkAj0IPBqSX4xaht/dafajI4zIxqrL8Wtaf7kNiuehKk/wBapcPYt7oP9ZYpPlorU3PDEPifS9Xub5tDuZzcIRIGAXcSc/41S0rw34osNZi1S10cq8UhdUeRQMHIx19DWQ/xR8Rup2vZoccAQA/1q1oXib4geIr02mmXEe9Rl38lVSMe5xVSyGvCPNOSSMXxHUvJqC1Lur+EfFer6tNqcljbWssrBvluB8pA6igfD3xJMfMnuoGc9WeYuxqbVtP+K0FuZk1ZLnAyY7dlD/gCozXndz4y8Vx3EkVxrOopIjYZGkIKnuCvWroZJLEfDNMFxPioxSilofRfegZ6gFsHPA7U3sc1554v1ho/EE8F7cGOKNo/LRrwwKsZAzKAGBc53DjJGAAOa8213Y+P6nNahpepXevWUa6dHp91aaoZyYLFlQKXyZDMThsjnHXJqTw/p2sW/jkxw2eoDSpL2W4mivYQBFJk4kjbPJJ5+nWvTfC/nXGj2014rNPtPzSL8+MnBb3xjPvWosSKQyqA2eCBzVJ2KUjxk+Hdbn8E+LtLbT51vbq8eaJGZcSp5oYhTnGcDoazTpfihtUluk8OXJWbRjYRB5kGw7NpL88HrgfSvZPDnh/T9Bt5rfT0ZIZZWlKs5b5mOT1rV8tcY2jii7Y1Ox4rpvhfXtPtPCuqDT5bp9KV4rm0Eih+c/MpJx3q54e03xp4f0KeDT9KtZm1OWd5hLOQLbeCFAx97r2r2DYuOQKAq9h+Iouw5rs8RfXtd+HngvRdFFrb219PMyPcXB3xouR06DPzZ57Ctb4TO03xD8USzX9vfTFot00YUBuOoC8Y6DivTtS02z1G3NvfW0U8Oc7ZFDDP0NVdJ8OaPpc/nWGn2ts+3G6KJU49OBTi+4aNGsOlOFJ6UopEpWF+lHekPSg8UgHfjRn+dcb4x+Iug+FdUXTdQjvZLhohKBDGCCCT3JHpXQ+HdWttc0e31S1WRYZ0DqsgwwHvTQa2NIEUp9qaa8+8d/FKx8K69Jo8mmT3UqRI5ZZQo+YZxSY0mehDJNL369KzPDWrR63odrqkUTQrcxiQIxyVz2rS/DFIQvfFLTRSjn8KLABHOKdj9KTn/wDVS1QC449vrVS51Kztb+2sbibyprkHydykK7D+EN03dwOp7VcxjnFVtSsbXUbR7S8hSaF/vIw4+v196SAsr96iaVILd5pT8qDP/wBas/Q7O+sWmt5r03dquPs5kH71BzkM38Q9D19c1S8S6jGEaIOBDD8znPDH/AVzYzEKhTcuppRpOpOxxXjbUzK0jScsWDODyB/dT/PYGuPgjnnCxxuftV6WVCeCqfxyf57mrWqXP9o6lI0u6G1izIzMMcYyW/EdPaqc1wIxL5zNHNdwh5FHBtrMH5U9mcn9favi8VWbu3uz3qVO3urYXXLyOHT4/I+VZIjDYoP4YAcNL9XIwP8AZQHvXPQjYhduMjg/1pb26k1G/a4k2jgBVB4RQMBR7AACqup3a28Gd2OwHqajAULvnkds3ypRRQ1ic3Fwtsp46tg9B2Fa+kW7BFC7lA/OsXTYWaUyMjMzEEnHSup09H4yoHPc9K668k3Y0hCyNOygIc/KFBPOTW3aq21chWPbDY4rLtF2Mqqowe2eK2bZTGQ0kgwc8bRj9K429S0mX7aMsR8qgg9myKvwruDYG3AHPSqcA3YZmk47DIq/DyC21sc4JWpsGyJUVVA+cc9OOtAUEHY25gegFKX4O1gx6EDim5dQMhSemM8UrDSY4L2ZlOeoyD+lBU5XG85/ugc0wttO4BBzzzQW5B42npnmkidSQxx7Pm+UsOgPNG1cAFmUehNMabbtKt25O6m+coXd5inP4U4tXDlZI20sGVmI6jJNNYID0yCe5pTMXdTuILHjC0xmXg7Sx9SvSrb1HrYMphvk7dQvWjI2HhlwejLTXklZhhVwD60nBkyyjI6EUK24lHQUKrI3AAA5OcDFZfh/5dYuFU5USnHFaDsGHyKD1IqjoPGsTbSDmU8jpXs5I17Vnn5ir00emaWf3a+nrWoD8vtWRpRHkr2/CtNTX0UtWeCPJ49Kbn+dITzSA89evSsxhn1zxQT1ph69fwoJ4weKLjsLmkY/h70jH3pGI9T0pC2FyM0Z5pnb8OKM0D2HdTmjt+NNznmkPvxRcB3brj3pOPypoNGcmi4Dic0hbn8aTvSE4piY49R+tIWGKaTRk560D6C8YpCeaQnnr2pAeKTEOYj60ZPb8BUft/Ol7UIaF9s0hI/+tTSeeT+NIf5UxscSenejd3/rTT25PvSjIFPoAvrg03PrTSecnrmhj+VIVh2c00nI5J60f070h/GmApzjafXvSfw9OKUfr6U0HHU0AGc+31pQfem+2frSbuvv60bhsKTz/Wj+vrTeccfzpe3T8qYICc//AKqM4pATjp3pOf1pDF9KTv8AhQTweKa31x7miwCjrz/OkJ5ozz2poPNA7jvTPIzSHjrRnLDtSHpRuK+oueeO9GeMDtTT+Qp36c0IA6n6Up/Kmbu4ycUueaAF6ADr65pF/wA5pCee2KXn3FMAOKQdc5zSduvFAPofyp2FqhGNU7n7p/WrbZxVW5+7TGc5rn+pc9OO1YWlbcfdB5roNY/1TZ6Y55rB0njdyPvHqOleRmyvTR6WXSamzZT7mR0xyA1PYn+EqBnqaRCSFUDJHp/9enMyrt3Y57da+a6nt8zYmOcfeJ7gUnzDpye+aA3XJVeemO1BePjJJz0ANF9SbsUK237u3J4xSDjIX8zTQ8fo/XtSmReOJMduKLg2xjr3JAPriqlwoxzIvPc96tvIo7MfoM1UnZj0XbkcZAFK6uFmz0Hwy3+lN0xLAj59xXQdK5Tw1Md+muRjzIShx9P/AK1dXX22HlemmfM19KjA1x3xQ8VXvhPTLS8s7WKcTzGJ/MJG35cjp9DXY15/8drUXHgV5MZ8i4jk/DJB/nXpYCMJYiCns2YuTS0OIm+MfiHPy2FguehO8/1qq/xc8UP92OwU98RE/wBa8/cEZ+YZ9TSD7vt2r7+OUYNfYIVSd9zuZPip4uf7txaR+mLcf1qrL8SvGEg/5C6oCM/LAg/pXH4YdyB70wBx0zx+VarLcIvsIV5W1Opm+IHi9151+6GR0XaP5CqU3jLxRMSH8Q6j9BcEfyrEY8Dt75qLjcPvYJ/DpWiwWGW0F9wXZqPr+tzHdJrGpN/vXT/41Ue8vH5lvLh/96Zj/WoI1Zgdqs3y7jgZ4pz28yWq3BglWBzhZShCN9D0NX7LDxdrIWo55mYASHd0wTzTGYDDBVA9gKtwaJrFyitb6PqEqkZVltnOR6jip28M+JN2z+w9QVhG0pDQkYQdTz2FS6uHjpdfgUloZqzS7uCwPpSNcSk7vMbjoc1e0zw7rGpWQvLPT5ZbZpxAsgIA8w9F5PuK19P8A+Kr+9u7SHT1E1nIqTq8yrsJUMB154I6UpYrCwfvSSsVE56HULhGyshxnoRnND3UrMWAC7ueK7Cf4VeLYrSa4kjskWKNnYCcEkAZOOK4TJZdy5xjIp0cRQrt+zadgTsSmduzewpPMcjqfXGa7fTfhvf3V5oUX26EwatbG581FJESBQ3Q9TyBWnpvwju5vE97pl7fNFaW8QkjnRM+ZuJxwemMHNc0s2wkL3kLVnmom3MBzntSFm+bBHHqa9N8O/CgXOvappOp6jNC9mUeIxoCJY2zhuenTGK6aL4N+H4z5lzql7NGM7wSqjkcc9qwqZ3hIdWxxT6nhrTMo75PrTkk+cDLce9d7qvgK10/w14mlaWZ9R0a4Gw5+R4SAQxH0P6V0+ifD/w3LrOmXiwySaXNpX2to5JCQz8cnHYAk4qamc4dRvqC3PIUnbcPmGR3Jr234dPLY/D2x+wzRW+o6zeNDHNIuQrc447nC8D1NJY+BvB+hyarq+qRw3GkSCI2xmyyxI+Bx+JHPYVqaX4dtYVj8NxXjRHSNSj1G1J5JhLbtv0+8ufpXjZjmNPEw5YLTcpyuR+DV1GS6v11XxRdx3VjeNC8Typ5bjAIOG7EVw/x0XTH8SW9zYSQyzPB/pHksG5zweO+K9D8S6t4N0vxRbWGraTbtqN8ybZWslcEsdoJY+lV/HmiaPrGk3ei2VrFBe6cY5k8uMLtEjcgY7EZrjweI9hiI1pKyZKkdafumq1zZW1xIkksMbuhyjFQSp9Qe1WQf8ikBrx+pyvYSNQihUACgdMU7qaQH+dGeaY7aDhRim+tGe/vQgvcd0/KjPFN3c0oPFMLjsjt3oHfj8aaD+I9qM/5NLqMk70fzpuaO3f8qYdRwPNITR/kUh/H8aBJ2PnT9olgfHyKdoxZxcn/AIFXsfwq48C6XnA/0da8Y/aEJPxDbC5AtIh+OD/9evaPhh/yJGl5P/Lup/SlG9jWXwI6g9zzXzR8f8n4kXRz8qwQjr/sV9LN938K+ZvjxtPxKvie0cK4I/2BQwpfEe7fDAbfA2kj/p2T+VdMM+/0rnPhyuPB2ljPS2TH5CujH+SabM3uOFKOgzR/npSjr6UBYUelR3lzBZWkl1dP5cMY3OwBO0evHOBUw96ay7hzznsaA2YROsqrJGysrAMGU5BB7g+lSgZrC0/TLvSdQWPT2RtLlY77Zyf9HPXMZ/uk9V6DqMdK1725js4PNbluijPLGonNQjzS6DinJ2RX1m9+yweXH/rnHGP4R615T401dppxpdqdxz+9IHTPb6n+X1ra8aa8bOFyHDXc2QB1x/8Aqri7dZLVUlJVr+7Yi3DtwO7SNn+EDkmvkcdjHXnzPZHtYahyR8yC6MNrFJblTJBa7XuyB/rZT/q7ce5OCfQY9a5y9nlllmMsnmTTSeZO453P0AH+yo4H4nvVnUNQhdI47Ni1rFuaAsPmlZs77lvdjkKOy89xWfGuPnfjHQY715dKDrTPSpxUVckysEJOVB78/jXP3lw11dj5tsanCnPU1Y1m+JP2dHAz1ye1Q6fCN27AXJznPavXSUIWRUI80uZmrpcK4Cr27EEc10NqgA5289gKztPiOVbgn17VvWaDPG489jXFUszpV9i9aR+rFsdBxWrBtz83y46KXxVS3UYA8tlYdTmtW32gdcc9DgVzttAmS233i2WOTwMmrq4x85IyO5NQxEDJ756bqmZ1PZSew6k1N2N2AfMSI3wMf3acUYuMDjPORTfMOSBnB78U5WfaCFYKeMjp9KV7BZi7SGG5GJx1yOKcI2ZC25R6g9aiDu33mUZ75607nAAbd6k9aasCVxxUDapHToM0hG0/6tMe7U1WweWQZ7HrSB1yMsGAPTFGwtR+7GMKuPdulKrNyPMBB9DUZkyvykk9htphk4PJXjnA7U22Eotkuef3ZXgc4qJlbAK+Vz15GaUPyudwx2J5qEyqwI5Zvai6FZkys+DgsQOwFZuhf8hifIxl6smQ5OFIOMZziqug4/tWfH9/nvXtZI/3rPPzKLVI9M0s4jUdq06ydLP7ta1A3FfRS3Pn1qB+99PWjODximlqaTkY6ipHYcSf0/Ok7dqReuc0h54pAKaQ9Pp6Umf/AK1Jnt/WkG47PFIeg6Ypp9M/rSA0DsLngUZ4PT8KYW596Cf/ANVAajy2AM0meO+PQ0meO3Xnim5/GmHUfnv2o7U3v7nrTS3I56e1AD85700n3NNJoH8qGAuT+nAoPX3phP4803OAKLDJf8mkzx1pgOc+g9aM8+vpxSsFrCt60fl0pM59MmmluvqKaFYfnrnp3pAabk570hP/ANfFO4DiwzRnjt064pvUelN4xzkGizBj93/1uKCR37daj3cZ/nSg8Z9RQguOzRnknoPambsHHagnjGaYh3Hb8aQHjHem8ZPNBPpz60rWGxx49SfrTScc8mkPT3oz68U9xoce9ANN7596TjB/rSsGo7r3pvfk8UA//XpN3FMW4v0pCfb9KT+foTQ3B9qQIO+KU9T/AI03dxmjdzx+PFPoDtcX8qPr600t2Hp6UZ4696XQY4nPr1pM54pCTn6DmjIp9BbjunP50mcfnSDP+RQzdutPQLC9ee5pCc/hSZ+vT1pD09/egNQfpVW46E84qw/TnPtioLjG3jvTGYOrr+7bHpXMaf8A6+TqTu4ANdVqv+rYVyllt+1ShkY4bsua8vNFeiejl7/eG7HuKH5WOexNOjUBvuoMjpTYDhPlQqAfpUvmbR1VT6bsmvl0z3BCGOC34cUrBsA9MnnI603eenBweuOKMseenuAKHYdhdrbuucdsikKk5OWPFNLfdBJUj8KazgEqd/PUhqaaQWuPcFQCST7EVUnVcYfOeMAdDUrGPOVVQe53VWlPLYC8ngYqGI6vw7JtsdLkXIEUxU8+5Fd2K868PS/8SRjwdlwentg/1r0KJt0at1yBX2WBd6MfQ+bxcbVGPrmfidb/AGvwJq0eNxEBcD6HP9K6b1qlrdv9q0i9t8Z8yB1x9VNelh5ctWMuzORnivh7wr4ZvPAWl6veSFJWvxHdyebt+UuV2nPA4wfzroT4W+FUIPmanZsR/e1EH+RrxiSRkDwGRggbJTcdu4cZx09qiHU8Djrx0r7r+zK1T3vbNJ6/eRza6HsmueGvANx4U1W68O/Zrm5soRIzRXDOUGfr3ANXLfwX4dj8ZW9+LCFNLi0cXTREEo0m4jJz1wOfyrkPgm32m81zSj92801wFPqv/wC1Xo/hy6jutD8N/aGwt/p8lkxJ/iCjj/x1q8LGuvhqjpc70/VFK5S07wr4Z1XxDpXirSbeFtPlhkLQiPCGQfdbb2I+bI9RXFfGTR9Lm07TPFui26wwXvySqqbRnnDEDgHgg/Sur+GrahpWi6z4fWPzNR0e+MscJODLE3PH1+bH1o+MFyl38MFnbT5tPZrqMRwToEccnnA6Z5/Clha9Wni4+82tvkGrOZ+CtrZyeGfE0z2puZ32W5VR8/lMOQPzz+FejaxHa6ldyeCJdEuDpzWI8u6WP9zG2CFUHGARgV4p8Ldc1fRvEyQ6Tbrdve/umtncIHxyOTwCK+iZ7i+SB5EtkG20Mgy+SJQOEx3HvTziE6WKcr3vqgt1MzwnfStoehwuNzSWhjdt3O+IbSPxINY+ialq2talpWpalY29naXaXNssYZjIO2GyOPuGuS0bXr23+EtvrkBDXWlapI0gJ4ZWckg+xElemmG51S1068k8mGSOeO4XY5YMm3kZx3DV51SnKldvvYd+x5T8PCbfwd4q04riXSr5bkD08t+T/wCQ67t5ZrTxl4j+xMolvNJivICRkF0DJnHfoKqeGfCZj8Q+MZzcAW+oTSW7QhOV3qHDZ7531fuLZ9N8ZeGBMxkMljJYSORjeVVWBx74NbVqkalVtdV+iFqcT8MfHuua/wCMItL1eeN7a4hcBFhC/Nj169M15PqVp9h1O7s2HzW07xHP+yxH9K6Hw/INB+KVvGzBRbaoYWJ4+XeV/kQaZ8W4Y7b4g6sIHR0lkEoKkEZZQSOPfNfU4OEKOJ9xaSimJ7HrHwvvo5vCPhS6l5MEktgxJ5HXA/JRW5cw7vD0Gg6pePb3V/BLZJcbsMWUnaQfUjBrnvBtz4Ds/Aun2c+t2duJPKvXjlvQsiT4UnvkcjpU2seMPhr4juWsdXv4Hjs5d8UkrMkbnHJVh19K+WrUZzrScYu130KvZG/eQoniezsp38x77S5baRiMF9uOT+Z/OvMfhjNcweC/Gmko7farNWmQHruTOf1Sn618RNNn+JukahbzMNH08NF5gQ/MGBBYL1x0x9Ky/DXi7QdI+IfiDUJGnl0jUvMVQkJ3EMc8qfq1d1LAVlRknF3aT+5iTR6ZfRR6nr2r2sZ/c63oSzRj1IBA/RhWb8ONUUeDvCl1cEsqSyaZMTyBnIXPtlQPxrE+H/jDT9S8QeEdNjWf7TbWcllOzqAHG0bcHP8AsV2GgeKrUW2s6TDZyG80CNleMkL5wXPK46cCuKtSq017OUf62AXXp7PRbXSfD+pWNzqOm3cBs5fLgaTG3GzIXmuG/aAv7jTfEelXGm3k1ndi0dS8L7HClvaks/jfcrLcNcaKjwsxaAJNtKr6Nxz74rzbxl4kvfE2tzaneBUZsKka8hFHQCvWy3KqyrJ1Y2VvvuSdr8WriS98J+EPEisTM1oAz553oAf5g16VZXMcvxCguAT5Wq6IkoBPBKMD/Jq8BvvFN5eeD7Lw1Nbw/Z7ORpIpAT5nOePTHNX7f4ga9GdJkiNqJNLtzbQPszlCACG556Ctq2VVpU1FW0v93Qo+laM8dfpQaK+POezMTxt4jt/C2hNq1xbSXCrKkexDgnceuTXn8vxvsx/q9AuW+s4/wr0Lxd4fs/EmkHTb/wAzyi6vlG2nIPFcUvwf8OA5zc/9/jTT0NI8ttTGk+ORwfL8OncRwGuO/wCVVZPjpeY/daDbA5wczsefyqXxr4S+HvhOw87VGnaeQfubaOYmWX8Ow9WPH1ryTS9Pudd1xbTSrNozM/yxBiwjX1JPYCjn1sXGnFq59I6B42utS+H9/wCJnsY45ra3mlSIMSrbFJ+vauV8B/FXWNe8UWul3VnZLHNnLRhsjCk+tdFqGjx+H/hDq1jGSfK0ucFj3Ow5NeO/BKPd8QrQrllVJWGR/s07+/YUYpxbPqFTkc+nanD+VMj6U/t6UGQo9KUGmilHJNAajs8CkbpRQ3p7UA0fNfx/Y/8ACxp/mA22sI9exr2/4bfL4M0tSR/x7IBnvwK8K+PrbviRd/MBtgiGffbWb4e8R+O7oxaXouram5RMLFCRhVHcnHAHuamL6G04NxR9Vk5Xsa+Zfjg2fiVqfbAjyf8AtmK9i+EsfimHSJ18UXE807Slo/OlEjBcDuPevF/jZ83xM1Zucbowf+/YolpuFKN5H0N8P1K+EtMUKf8Aj2ToP9kV0GD0wR7Gvkzwt/wl2sziz0a91J44gFO25dY4x2zzgfSvoD4S6Trej6LNa61cSTTPO0ilpWfAIHGT707kSXKztAPwpxG0epxwPWlHHvSfeNMnRFTSNQi1K3aRFaKSNzHNC+N0Tjsf5g9wc1oKo9TWTd6ZJ/acWpWMiw3IxHPkfLPFn7re46qe3I6GtWeaK3haaVtqj8yfSpnJRV2JRbeg2eaO2gaaQ4A6e59K4rxVrotYnupmBkIxFGD+QH+fWpfEutJFE13cnaij93H1/wAmvPjPLq1xLfXjhLdBnJOAi/0+tfLY/HuvLlj8J6+Fwygry3KzOZWm1zVWIjjXO3v14Uev+JrltZ1eS+u5o1HzP+6umU8Ig5Fsh/VyPUD0o8U69JqU62dkTDDCQUGP9WD0kb/bbnavYfMazoYVRVjhVVUDbwc4H+Oc5NeS06j5T06UOpMm6RuSP9o4/wA4qrqt8sEexfvkYUCn3lxHbxEBhyOPUmsCSOa5l3yYbn5RnGK76VJUomms35DYQ8kpJbezHkqetdBp0bAKSvPTJ9ao6dp+4nd8oPXBzXSafYDCluD0Hc0pyZ0RSRYsVIGM89Mk1sWigD5hgH1JxUFpZxpIAWUexHJrZsLWBn2qw3Z5BXtXJJ3RXMS2ylcFe54xitGLcfvAZNLDboWyDuHqAeKvQW8OP9WSfYVix3RH8wOQAVB4OeKcH6bc9OKsiNcjEZXn0/WnGNccox57t2pOLHzIqgnJ3Fj1GBzQdwY8MeeM8VbEY25VB68GkwFzlYwf9o1Ki7Bcr7WIIEfbHPNLyEC47elTnaWwPLGfajzFUYMiLnpxTS1BSVyD5ufuil2OQGO5uO4qcSZGfMx+IpokTJKSAnucdKdroXMRqjEd846YNIYmIO4HA9sVOXXdyxOe2Kb5i8naxwehXGaHoxc1yBopBwOOfY0wwv5g3SEgdRVl8FeFIwO4qEndnAZvcg4pDUhggyMg4z3J6VR0IY1iYejetaBDYP7pSccAjFUNIyNbmG0D5xx+Fe1kj/fM87Mv4Z6NpZxGvTGK0cjH+FZml58pelaGeOfw4r6WZ8+KTnvSA/lTeh/lmkPTHQ1DHrYePwpTz/Wosn8M9c04EcUgQ7PPSkJANMLcH396Cc9enpQApYYpAeePwpD9Kb6/0oBDs45pp+9049aTP8ulGaBjj060BvWmg8daaTQBJ949elNzj60g6YPNNJx3pXEOzx9OtJnryaaT/wDXzQT0phohxYEEUh45x9KaTx/PFHenZjHE9vWkJppPWkyMelADhx260cjoKZn+dLn8+1ADs4HoT60hOF6frTcjNJn8B6UwHFh0/rSbuOBTSR6ZpCePWgQ4HjoSfel+vGKZu5PXpzSE89fxNDVhrYd/jRu9B9Kbu5pFegQ8k0m7jGf1phbP1oz6dPSmFx4OKCfl9KYDRkUrAmPz29KT+tN7cEUhbBH0oGSE8f1NNJIzTd3Hp70hPehgPJ96TPFNJ5pM8d/wp2Ad+dJ3/pTd3f8ApRn3HFAXQ7nP40d+9Nyc9f0o3bgKQLcdxQfrTT97P5ZoDc9e1Owrjxwe31pGPB7Zpufr9KM+uDQNi4980Fj/AI0zd+FH9KdhCn8vwqCbp61Mfb8c9qgkP5dqNwW5kaoG2Nj0PeuPj4v5l3beQQB3rsdSzsbP5iuMaNm1ORQDjA69K87MV+5Z34B2qo3YF3R9TkdSehqU7VByyrz0xUNnF8o7Y9BVjy2243Hg8jFfKNH0OhH8o2kk/gOaJGHGMnjoRUzKDjdKRjtnmo5NgHzHI9zjFIV7DCzYJxhffgU0n5eFC56nNPLW4GeB70K0ZLEKWyONq4pjuiB9/A6DHOVGKrShgeTyR1A5q6WUj7jH6kVWlkBYADn13ZxUvYEza8MFm0q8ic5Ky5HGMZX/AOtXoekyeZpsEmeqDNeeeFGDRXkeFXIQgAf7wzXceGX36PEM/dJXP419Zlkr0UfPY+P7xmoDSNgjHr1oPrSN0r009UeefJ/iSD7L4g1C16eVcyKePRjWb5nOCeMd66X4qwfZfiDrMX9643gZ7MoP9a5VW2Op25weR6jPT/PrX6jhJ8+HjLyMlozpfA3iFvC/iOLVJbaSZBEymPO0sGHXntXaNqEtx8F4dTst8NxpmqtJHg5MY8wkfhh8VgfFzxFofiGPRpNJRvNht2W4Ji27BxtTnrjnp6074T+JtN0tb7w/4iAOlaiQSzqSqPjBz6AgDntivHxVD6xSWJcPeT1XdIu/Q6vXPEM8vhnSfiPpSpFfRn7JfIR8sgzghvoeQfeuD8eePNT8WJbw3MMVtbwMWWKIn5m6biTXUfFLXvDFp4PtfCfhWaCeHzRLIYH3ogyW5buxJz7V5MzAZ+YDNXlOEpyj7acdU3a/YL2Luk6lcabqVvqFqVE1u/mRlhkAj1Fej23jP4kal4Zvdet5LUWNq/lyssKhugyQDzgZGfrXkwbnk4OOATXT6D4wvtK8H6n4cit0kgvju8xsgxkgBseucCu7MKEKlpRim7rfsJXuUINe1ODR7nR4bplsrqTzJ4gowzcc+3QV2L3Hjy2+H1l4kXxHcrYOfKSFHw0aAlFPTp8uPyrzxrW5WRla2nVgpcqYmB2jqenT3rprPUPFl54c/wCEMt7OeS3jxciLyT5oRjuAHqpLZH1qMVRpPlcFHe7vbbqD3M2XxPr5kdzreolpCC5Fy67zgDJwfQY/Cqc+qahcOGnvbqYrypeZiwz6ZNaQ8FeLZCNug3Yznl9q49zk8Dg8mnjwL4q81YX0so5cxgNKg+YNtx19eK3VXBQ6oOVtnPvIzNl2zkkkkk571HuK/dOPYetdUvw/8QLDbvNJp8LXEZlgie5G+VQm84AHXBqDwn4M1TxJYTXthcWqRROUZZJCDkKG7DvmreOw6XMpLQaTOaLDgrg59K77QNG8P3nwi1jVJmVdWtbjhjJyB8u1cehBP40qfCvVPtQgl1O0BKo4ZFZgQwY/ptx+NWrD4Ww3V7cWqa83mQXb20oNqQNy7S2OfRhg1wYvHYaokoztZp6IOVnmxznIz1z9KbuB5xxnAzXp0PwvhSx02XUNWaOa7mjjZIkBXDMc4J5OFG7PSpk8FaJpeiX0l4yTXX2QsrzzqPLfymOAu7k7gOvrW39r0Ps3fyDlSR5zoWpzaRrdlqlvtaS0mWVVJ64PI/EZFe+XOq+ELPSdW8dWF5E0+p2YjMRlGWk24C7eobJ5+lfOHmfKvzfNjke9M3DPzLzjk45oxmXxxU4zvbv6BexKTtGzGeOeOgpCzAY5zn1qFpBn73HrmgyH9K9JaKwotIkZvYD1pFyV5xmot/y9CSO2KduwM45pNmjVz7J5pf8APNIPpSmvyw5UmIzALuJCgDJJ4AHrXi/xE+LcqyS6f4UKhBlWv3Gcn/pmDx+J69q6j476nLZeCjaQyFDfTLC5HdMZYfjjFec/CTwTHrl42oamnmW8LBURuQ59T6j2qLOTNYpJXZg+HvCPiHxhqBvpGmZJG3S3k5Yl/XGeT/KvdfAXgjTPDFoFt4w0zD55WAyTXSWNnb2cCxQRqiqMDAqLWtd0XRBGdW1S0sfNzsE0mC+OuB1NWrLYHUk9DK+KR8v4c+ID2+wSjj6YrxD4FR7vHMLHGVgkbr06V7D8TdRs774Wa5d2N1HcQvaMquhyD8yivJPgSY08aO8kigi3bksOPmX+lKHxji3yOx9IL0p3f0qrFfWbMEW7t2bH3RKpP86sjpxj6UzJMdSikFA/WkwFoYcUoHPP6UvcDpQM8L+LPgbxJrfjS6vrG0SS3kRAjtMBwFAIx1613fwt8HxeH9CjW4hQXj/NOw5y3174rudozTgoppWKc5WsMEeBgDivEfiN8N/EOteM7/UrVrY287qybnII+UDkY9q9zC/lWX4q1aPQdCudWktZblLcBmSLGcZAzz2Gcn2FJq7FGTi9DH+HHhSLw7oENoyKLjG6VwPvOeprq2XClV+XjGRVbSL+31PT4L20kDwzIHUg54NXQvNNku97mToV5cNNPpl+2b62wxY8edET8sg/HIPoR7ithVqtPp8E95bXbAia2LeW6nBwRhlPqp4yPUA9qo+JvEumeH/Jhupg15cnEFspzI/PXHYe9ROpGEXKTHGLk7I1bq4itYfNkP8AugdWPpXHeI9aWNDcXTYUD93GDVXxFriwhpp5A0x4C+ntXFuJ9auxcXOVhXkA9DXy2NzCVd2WkT1sPhVTV3qxJpLrXr0zTfLaoeATXMeIdc/tOQ6Xpkix2MIDSzEcEZxuP+zkYVern2FWdf1g6n5ul6U4h0+Li5uj0Yeg9QTwO7H2rn55IQotbPdHbBt2CeXbGN7ep7ew4FeY7y0iejCBEUjD+XCG2DJBY5ZierMe5P6DgU26mjtYmJYbv4vU+1Nu7iO2iZmYe+P5VhTTSXMpZjtTHyqK7KNLkjd7m697RD5ZmuJt8m7r8oHarFpDvddsb5z3NQw5xjqenXOK1LCLODuIXHYZrSUna7LUbGpp0LLx5YX6mt21jbI+VW/4FisuxjjChmZ8n1zjFbVjGjbVUMPpXJUlroaRjdF62hlK7vlXJwdrZ4rXtIgNsmWZgMBivNULeIZyUZvqa07dSCNse3PUYHFYSlqU4lyHbj5p09wSM1YDQ5GJlY9MKf8ACoIyVUkDdzUodyVAUjjv2rK4JMm3KBjey+oGTQVXHMch9CTn+dQjzCOFUDqQe1IXkB4AP6UNj5Sc7CP9WzfWnADOdjfnULNJuzuY4PrSN5h+8R0wBnPFClqKxOTlseV/Wgtk48vGD/eFQfOWx5hI9hik+bH39vt60w5SzkdFjUnPQGgOe6BQPbNViSPlLqD6DmkjwDkux9qSeo+XQs+Y65zt98ikLnI2le2Tiq77gPvNyecMaT5QeGY57k0XaYuUsB22j50yB1xjFR+awyC7ceiYqJtirnapwOrDtTAVH8LYyM46Z/Cle7HykxfjAk5A9c1Q0v8A5DU3c7hyBUzyR7cMMDrVXSWH9rSMOPmFezkbXt2efmS/dHo+lt+6X6VfLfL/ADrO0sr5S/Sr3HXIP9K+nlufPJik8jOfxoJGcdz60mfb8aaW681mMcfXv9aTcdvWk3DpUe706n3osBISOlG4k/WoGkAB70hlGM5ycUATg9hyaC2eKr+aAD9elJ5vGe9AdCctxjp60bhjmqpl7cc9CDTTNjv070Ai0WA6/gKaz9v1qt53HXP0phmDZGadgLnmcY5+tJvFVPN9xTGmH48daLDuXi4IAJx65pu/AP8AOqQmzg9fxoE3PWi1hbl0ycU0v0/xqqZunJ4pvmjHB5PagZc39eeDSF/51UEvvx3ppuB7+wFN6iuXPM5oMnfNUvOXnJ5zSNMOxApWsMvGT8PrTDIT+FVDOvXv2ppmX+9TVwLnmcemaPM4qi0w7N+FKZhjb+VAkXPMyD/OjecDJHNUjcAHqOnTNBn4/wADTWoW0Lpk9c/gKTf7/Q1S+0c/eFILgfeH86YMu7unOaXzPpms/wA/nk0faBuPzUgRoeYc+/0pvmd+Pxqj9p/2gfU5phuPce9OwdTSEg+mTQWrN+0DPUfnThccfe/Wk1qO5fMgx/8AXpC/HWs8XA9eaPtC9z+tAjQMnPP50nmceuazzcj1HPTmgXA9egosx6F8yev4UbxnGaofaM96abkdetMk0t/PfpQJOMelZv2jn19KGus59qXLcpGkZMnntR5np+VZhugBSfavfIHvTsLmNTzODTS/OKzBd4A57etH2rHf8zTs0Pc1DIPajzBx6CsoXWRnPFH2sYH8zQkLoavmLj2qCWTPOaoG6AHJH5d6Y118vJ7Z4oSBC6gwKH6Vxku7+2G2sBx3PXmuivrkbTznj1rmUfzdTZuSAO3Irz8xX7l3O3BfxUb1qjbADIeOfvc1YEbNj962PQmorX5kHzqVHvU7eWVVup9Qa+SZ9EpIYUQZ+Yn0JHFEmzaASox1OORTyEPGwke3SnMq8fKoHqRRshOWpAojxlRu5wQTQWBxiPcO/GcVL0JHBHfoMUHqRuAIHALUrjuivKQcDyj7ZqvJkkjYOBwMc1dbdg7mXrggGq8u7+/tUdgaGJPU0fCW4XNwpXbujBxx2P8A9eu08Iv/AKBNH/dlOK4nwtxqe3gbo2X3PQ11nhJttzfQnswYCvpcpl+6PEzBfvGdJntQelRlqQmvZPNPAfjVFa2/xInlvI5XhltYpCsbbSTtKjn6iqngex8Fa1fy2l7b3NtKBmIyXAw/JOOMHOCowM9zXafF7wTrfibxFbXulxW7RpaLG7yzBPmDMcfka5vSfhh41068jvrO+sLO4jzskWckgkY/u+lfY4fFUXg4x9pyyt3Mne5dtNL+HNxqqadZwNeStM8bNFK77QqIxcAfwfeH1FVEHwxgm/fXFnKiKmVCTNlg0m7t3Bj/ACqWw+Ffiq1vPtkOvWtrcc5ljL5569u+aVPgzqLZ83XrcE8nELH+tZe1w9/eruw4pnKeK9R8M31neWun2lrbMuog2ksVsVLW23ndnnOe1dXH4s+HNqiNHoonePls2AG/5Npxk+36+tTQ/BXAHm+IGPHO23/xNW4/gxpv/LbWrxiOm2NRWksTgHFR9o7Ibuc6/j7w/a6HLa6XpU8V61mkKTeTEPLdVIDZ59f0rW0n4i+H9RlePWIY7WNZI5onmXcMqEyvyr6hmHua1o/g34dH+svtRf6Mo/pVqH4ReEkxvW+kwe8/+ArnnicvtZNiXMcZf/FqZNbmks9PSSwEZiiWRvnb5yd5bBIzn7vauQ8ReLNR1bxQniCFTY3SRxqvlOTkIOCT/kV7dF8LfBsf/MNkkx/fuGP9atxfDzwbFjboFsSO7Fj/AFp08zwNHWMHtYbi2eU+K/iReTWdlDpUsA32WLvMBTbIUK7M5+YLng+tQa18SL7NjHo90JFhtovNlu4FMhlHLHOeRnmvaIfB/haEYj8P6aOO8AP86uQ6HosH+p0jT4/922Qf0rn/ALSwkbWp3t3CzPmq88aeJL24tpnvvntgwt/KhA2ArsIAA/u8UzStY8W2NmLLSrjVIYFJYJBCcEnr0XmvqNLe2j/1dvCnptjUfyFPB2jgkewNaf25SUbRpKwJWPmPHxDumkMcfiVvMxuCRygEAYA4A4p+neG/iKL+O+t9K1sTpKJhI+Rlxjk7jyeB1r6YL5HLH8TRx9azee6WjTQNJu5886z4P+JXiCaKTUNJK+UpVELxRKoJycAHuearQfB/xjI26S306D3a5Un9BX0cdo6U4AY9Ky/tyslaEUl6FcqPnxfgz4lZQJL3S0x1w7H+lWofgjrWP3mt2K/SNzXvDBaYzYPepefYt9RNI8Ug+B8wOZvECYPUJbH+pq5H8DbHrNr9yTj+GBR/WvXd3t+NNMnt0rOWdYt/aCyPMIfgr4fX/W6lqDjIyBtH9KtxfCDwnH95r+Q+8wH9K9CLfgaiZjj3rJ5pim/jGmy9ikxzQaUZzXEcx598c9Jm1LwY08CM0llKJyFGTs6N+QOfwrifg14v07RxJpeqTLBFK25Jm+4p9D6D3r3SVFkQoy5BHIxmvH/GXwi828kvNAlSEOSxt3yEB/2SOn0ojJwNFaUbM9G1DxR4b06ya7vNc0+OHGRidWZvYKpJJ9gK+f8Ax/4jufHHiuFrC3lW3X/R7SI/ebP8RHv39KvxfCnxXJcbZEtI1JwX80nj14FemfDv4b2Xh+X7ZcN9pvWGDIy8AegHahb3HyxijO8Z6f8A2F8DbvT8/MsEUZI6FmkXNeBIZDN8gk+fgAE/Nk9Pxr6x+Inh+XxD4UuNHtZo4ZpHjcM4JHysGxj8K8+8E/CafStegv8AUryK5jgyUjCEDf2PJ7fzpauVy6clGJy3hD4YeILl7e+mMVku5WZDnzNuQSOO+O1fQ8CbY1B7ClihSNFVVwMdKlUVfkYt3dwH+TS+1KOtAX0pE9Q6fWlxzzTgvHJwKZBNBMGaGRZFVyhIPcdR+FCSKHqp7UySeCGWGKWZVknYrEpOC5ALED8AT+FSZJH+FZ3iC0lutNcwj/SIGFxAfSROR+Yyp9mppaktamkGyOmPpUV3bx3Vs8Eyb45FKMp5BBHIo06eO8s4bqLOyVA68dM9v6VaC02F7HB/DTTdX8P3+qaDc28zaXDIJbG6Y8FW5Kfh+mDXej86qahfWtioadyXb7sajLt+H9TxXD+MdejvLZ7K4uJoIZTtMds+HYehI5P8q4cVj6eHWu5vToSqvyK3xK+Kdlogm03QnivNRB2tMTmOI+g/vt+gry/Qjqw1hvEmsTyteygsivzI+R1P90eg/KtVIdHgvP8AiSacvn7dqyud+z/dzx+NaUFlDZK15fSb5epLep/nXz1fHSrfF9x6lKgqew2G1luSb7U5NsajdtY8Ae9ZOs6hNq0DJAzWWjJndKDhrjHYD+7/AD+lWtVm8+E3GqMYbFT+7t88yH0OOv8Auj8a5XU9Qmv5tzHy4EOETsBXAoym7HZGDe4y5ufOVbe2TyraMnao/wDQj7+9ULy4jtYjhgeOMdTUN/qEcIMMZUseoz3rIdWmk8yRsnt3xXZCkqaubwjzadBZpZLiXezHg8jtUkaqq/dIyaAqqcAr6GrMEO9u+AfStGzaKsrIlsoVLAkZHet2xjUEbVHHAAGTVextowBtjY+hHf3rfsoBgHaeR1ArmqTu7DjuOtEBwOMA4AI5rYs152+WT9D1NR28ADrtjbkdTxWzZW0hX/Vsqg4JIrklK7NU0LaI+wZicn1A61ehjlD/AHVLY9M0QR4YcY56etWkjIz94r2yazkMjIZPlZV9QBS4k4bC8HgZxipDgjOFBPtim7DggNz35zUK6HcaFYjlRml2leDj6ZpwUgbmYKfUjilKZBxIvI9Ka1F1GlX+7uA7AA0hWRcDIBA5B7U4jLEGSPIP8OKRlTccSqeepNK2o7iKMDHPA6A0Hcpxnj09fxpQUB+aRR+PShljVj+8JwOqjNN3C6FTfwCx6fdHNNWNs/L1xzjinr5ZwpOc+o/pQYgAPlOB0AGKlgmrETKO7MxPQClwuOecDHIpzQ46K2M9M0vlcEeWfwFN6BdWINqdcYPcnmkPlbScN9SaslOnYdASaR4ZCQGVG4+8wprcLorSSBgWbOccADNUtLKrqz7TwSMZrS8lsZzGFI6jissfutWLblbIGMV7GSNKuefmNnSPRNOkVYV5HT1q4LhRxkVylpfBEHzdRU0mpAH71fVSjqfN2sdG9yvqOBUbXAC8YrmZNTGPvjnoSahbUx8v7zPPrUco27HUG5Ufn1zUTXQ9cnFcw+rLz84welQtqaqclunoaaiG51TXS9yOKjN2vc4x0rlW1QH+P6U1tUTO7dg46nvUuI1qdQbxef05pv2zBODx6Vyjasqn7x/Gom1heDu69wafLcWx1xvV/vY+tNN5nPOQB3NcidWQkDzAPxqOXVlUE7hz0wafLYZ1323/AGhx2FJ9sA7547Vxza0ufvcZ70w6wnPzD3GaQmdm14ufvj6E0w3y461xh1tQn+sxnjOeKY2trgsWGPXNFh6na/bccbvc80n25R/Fx9a4oa4gU/MCfrTH1xR/EF545pMLOx3DXwxw360w3467gDnPWuHOvJgksPTJNRvrysoKyAkdgaFYGd0b7/ayfTNIb4Z61wja8oDDeB75ph8QKp2hwR3PpT0Eone/bhjO/wB80hvx3Ix2I6VwB8QxYwG/I0w+IlJPzYGenrQNpnoRvhgHdTDfjpu4PXmvPj4jUZw+efWmDxEuN2/NC1CzPRDfrj7wP4800365HOCfzrzz/hI0JOH4+tNfxGmOJB+Boutioxdj0T7evQNz70h1ADJ3d+a87/4SRc/e79M0h8RAnhh78072DlPRDfKf4sA9c006gmeHAHpmvPP+EkXqJPxzTW8RKT9/PPrQpXBRbPRDqCjOGH50h1FQxAbntkda86PiROu7kn1pD4jHZ2HtRoJxZ6L/AGgPXt3pp1BScbhj615yfEgyP3g4Hc00+I15BkznjFVZC5Xc9I/tBMfexQNRXJO7PoK83PiVc53Ege9N/wCEkXkF8VN0XyHpX9pLz84GOxoOoL/e49K80/4SYYY7/wBaafEyZ5b8aOaN9Q9mz0v+0B68D1pDqa/3sV5l/wAJPg8Nxnuab/wlC45Y7QMjBFDlHuCg+x6f/aSngN+tN/tJRyWGO+TXmDeKApI3g4PJzUZ8VLx+8H0z2pqcO4exlvY9SbU1B+936jvTTqaquN/45615W3ixQD+85zjrUbeKlJ/1jdTk4NT7aCe5XsZdj1f+01Cj5+Oc8006ov8AfBx715R/wlRwCC5BHcUw+KJNw+8VHJ9KPbQ7j9hPses/2mMn5scdzSf2qoX7/wBBmvJm8Ty5+65HY01vEtyR91uOnIqXiaa3Y1h59j1o6qn3TJyDjrTRqyf3hkjnmvJh4huyOe3+3Tf7dvGJYD5QOcmp+tU+5f1afY9ZfVl/vjnrzTW1aPH3wfxrytdWujjLAZPY5qRdQu2JOW9hik8bTS1BYSoeg6lqqKhJcYPbNQaORI3mnbub+8e1cdZyTXE6bgzkHOCeK7rQ0m2Dt6HGK8bMMX7WPKtj0sLhVT1e50VguUHIOT0C1aIZlHDLio7RHAX94D6kVLj5hudiT0A5FeHrc7xCpwSTwDzyBSbOBwCSPegsoPzSDPrnmkO3jbuf6E0mxi7Wx94HJz0qNsZ5b6DcBTsAgHyiTn+L/wCvQAyjiNFA65NK40iNlQc7efrUDbRuxGSQetWHDMoyVDdB3qtJwSDJggdmpXuPYueHnK6xBlWXJK89sg11uh/u9duF7NF/I1xOnSLHf28gdsLKozjg8129v+71wMOAYmz+lfQZO/caPIzKOqZvFuRzSFveoPMGOvWm7/oeK96x5GxMSN3r70hKk9Ki380m7HemFiYt703IxURfn+tJuo1CxNkcUmfpUO7nn86Tfg9vzouwsS7qGaod1G40ASF+tG6ocnHFHOO9NbASMw9RwaaZOaj2sexpdjGkg3HBuaazcUCMnrml8pqNA2G/5FG7rTvLOKBDx97P0o0sFiPzO+OlL5tP8hjjarN+FO+yynpE35UXH0I/M3GkPBGfxNTCxuP+eYH1NTJYSY+cjP1ouhFAt/8AWppz/StD+z5CTl1Htg08WGOsg/AUXVh2VjMCseO9SCNj7CtJbFQP9YfypfscIPMjH6UuYCpJPbrNHCzKsjglVB5IHWpPkz1NZMSGfxJM3VbaBUH+8xyf0ArU2nFbHJqO2DP3hSeXkdRj61W1Wf7Hpd1ddPJgeQfgpP8ASjSVlTTbZZmZ5RCgkZjyWwM/rQtgLCwkHjGe3NOCkN93mg5/xrhfEN7er8VNBs4ruZLU20rSQh8I55wSO9CV3YDvNv09+aQR4Ocj86EUnnPNKwPrQCvYAq+uPoKUbfc4rG8Gbj4et1dmZkMiEs2ScOwraCnjNFgvoVbu+itbizhdGJupTCjDorbGbn67SPrVoEn1rK8UxONNS5jVma1uoJwACTgSAN/46zVsKuPTGe1OyaAbjisvSlNvrWo2bcK5W5T6Nw3/AI8P1rZApvlR+d5xVfMC7d2OcZzj6ULQGOVcU7bUF3d21quZpVX0XOSfwHNZF5rcjArap5Y/vsMn8q5K+Oo0V7zNqdGc+hsySW9pDudkijHTt+lcV4x8b/YA0NkmzHWRly59lHb6mq+s61Z2ZL3tz5kx6JnL/wD1q4vU9YvNZn22tssYA2qxGWx9e1eHXzapVdoaLud1PBqPxakl94nvLiNmPmxs/J3/AHz9f/r1nQWl5qT+ZOWWNjyc9RV+10qG3USXP7yTOcdasyz/ACMcrHEvLOx2qo9Se1eXKd3fc7YxSVkNhit7GMpAoLdyB1rM1zVLaw5mxNdYykQP3fc+n86zNY8SqGaDS+ucNcsOP+Aj+prkL7UI4mLZM07Ekk88+9OFKU3dm0IdTQ1K+mu5DdXso4+6vQKPQDtWHeahJKRHGrKgPBxjP+eKqSXEtw2ZOmeF7U5d6khV/Cu2yhojZU299hAvVmUsc9zzUyxj+715GaRWlK7QvrwPWpYVnb+Bsj0FJs1SsrIdBbM2NsYJJJJ6CtqztG+X9yD744qvYWzlAeQSBk461v2NtNsH70cdB61z1J2KincsWdk7BWYBQTwTxWzZ2x3cOd2OxxVa1tHIBLKcnAPWteC1aMYZmHqo5/lXNKdzS2pNBbtt5fbgDuDmtCKGIAeY5zjkZNQ29quc4ZuOCauRRKgLY4x07Vk3cdh8fkKcqxPHY4qUlM9ycYJJ4FM2xnrHj60o8tD9zA6AZrOzKDdAAQrA+/P9KAYBkbQSee9DOmMbVXPoTSeYMjHl49d1GwhS0I24j/IULIjDo34igPyNu38BQzKR/C3OfuUa2DoIZ03YAHXjpSiVQehOPVacGDDARgeO1ITxyyr1700NWS1EE4x9zC46FeaGmbduCvn/AHTQD83yvvHGQM0OWB5V1B9s5oBJMcHc4/d8dyR0qPdIx5U4HcjH86fiTqu7I6k8Yp4SbsOp70rArIjXzmDAcDuc0MGA+Y4wcjd0pxEp6Ixx1wuP50qxMT1xnk8dKaTFoRfMdxWY5HORUbdeJGJPv/8AWqyIm/vZA9TSGMbcbx7AmhJ3HdFYjOSCc45rG1T91OJCzcccZOBXQEINvzcdiAeaydYt49pGWXPUE1vh6sqNVTiY1qaqQcX1IPtwWMHcdo64NZt5rRTOJMEdOawdbuJ7CRo7WZZI+yuf61yFzr00m/dEdwPQNX2NPMKVWN3ufP1MFODsju5df+bG8/nUTa/6SL+dedtqsrZVYyfX5qZ/aMu5v3fGP73Oar63SEsHUtsehNr+QWVuc9AajfxA2Pv5x7158t7cEg+WoAHJycfSk+13GAWx05xnpUvF0xxwdS53jeIM87vpk1XfxBuGRIQfauJe6Ys+WO3+Hj+fNV2upiwCg8jripeMgivqU2dy2vk5Xf69DUTa8xJw2Pqa4n7VMOByWHbmkEtwULK2VUYPTil9agNYKSOzfXZOfmJ+hqJ9ekJK+ZnjnmuPBu9279507Yo/ftkl2QjsxwTR9bRTwbR1p1uRuAx+ueKZJrUvXdkHpzXLxrNsJMjc04qxO/e3I7VP1tX2H9SdjoP7Zl7NyR1zTTq8ufvc5rCMLcff9eac8GRlmyQOgOKn64uwLBs2DrMynbuPpwajbWZWxhscc5NZa2+0Bioz1GTQkBJG0A5OAcVLxeuxSwdy+2rSk7i559GpratL1DNz71VWBQ53HvyRig26qwDYbuOMUfXH0Q/qcS02qTgBizAepPWopNWk4/eHPbuKgMEeAVxnPPehoVx3PHPAqXi3cSwiJm1O4yfmY4HODmmf2lJnBZvoahEfU7eAfbikMTAtlQwzwM0vrUkzRYSLJv7Rm5zuOeuKYL6f+Et7Ad6iELHOMdeg4o8ps+oz0Haj60+hX1SOw83833jnnsKU3twwbLtwfWmpDJgfKxXvin/ZjgHLH1+Xk1LxUmJYWA0X0xHDcezdaT7ZcZ++cex61ILf5QNsmSKctu+3/Vvt9xij6xLuV9VjfYhN3OeAD+dO864wBu/I1L9ncocx+2CP8KclrIf+WZ3Y4wKl4iXcaw8V0Ky3NwR97Hp81OMsxIVXbocECrkdjcEHMWVI6kYJqRdLvG4W0uCR0CoaTxErbjVCK6GcWuMjljjvinD7RuH7xuD61rR+H9WKf8g26KngExsM/pVmPwprrE7dLn+vlGo+s+ZXsF2OfJkyMuw6dDxQodh/rHOewNdNH4O15jkabM2Dzhen61Y/4QrXv4rN1OPQdfzpPEruHsNdjkijq33yew5pBFuPc8etdkngXXMfNbY5xhpFH9anj+H+tN0ihye7SACpeJj/ADD9h5HELHk8EAenalMWDjknuK74fDnWGI8yS1T/ALaZ/pVhfhtqDHMmoW2c4wAx/pUvEwXUpUjzgQno2TzxzxTxDn5cLn0zXpMfwzmLZbUlwB2iPNTL8NYQD5mokj/Zj/8Ar1H1mG9x+zPMfL6Ha2324pqKucfMcDqDXqsfw604sA99KT/sqOlWB8PNNXkTXDKTyQVGKTxdNjVFnkqx5JIjbj1qSNXB+VMDPFevR+AdKABPnA46s4/lipl8EaGp+dJG9CWxj9Kl42A1RPHjHLuP3fegREfxdRxXsy+EfD6HJt2wR03k1OvhnQlOBpiN/vHr+tS8ZAp0TxVLZd4DPnsQOamjtyekRbpziva08P6LH93TbdfqOKkTR9L24FjbZHXCZqXi4h7Kx41FE+MJD164FWre0uZpAqw7s44PNevrptgOFtYcY4AQCphb28Y+S3hGOuBwKl4vTRDVO5weg6JMAGl+U+ua7HTbKOILuZmIHUA5rQCtjKbF4ySoyKdvbAGXbnjC965J1ZSNElYdGFGFVGOPalCjd8qAEjuabtdj8xKgepxTjGcZyBz1NQy0kg3EcbkX6ZJpDIV+XJOPUUFQekgPb5RQF56FserUCaGH5QdzHBHcgUmRxhTn3OakCnr8qnvgZxSFlUH5160rDuROpb+EY9GqCSJ+fu/hVon6nngYqOUfKD5W3HcijlDcqbShEnAAOTzya7tTuvYZF7xE/wAq4acGRSvyYwcAnNdNpOpMRo8nlqySr5UpJwV7ZH4gV6+TzSk4nm5jG8Uzo1DHjAFP2t61orZxDrn8+tSC1tx1Gfqa+lTueJcydpz60pUetaghtwfuL+NLtgxwq8e1N3FdGUFXHWjyyTwrH6CtbfCvTbSefEPSlfUE0Zggcn/Vvn/dpwtZT0ib8avtcx/3hTDeRD+IfnQMqizm/uY+ppwspO+0VK2oQjq6io21KEE/OvHvT1FfQUWLn+NR9BTxYesn5Cq76rCOd6j8ahk1y1Uczp19aTDU0BZR/wB5qcLOEev51hy+J7BBk3Ef13Cqc/jLS4+t0g54GaAVzqPs8I/hH504RQY+6tcPP490lB/x9p07GqE/xJ0WPrexcdfmFK67lck30PR/3I/hUfhSGRAOMD6CvKbj4raDH8v21PpnJqhP8XtHz+7mZv8AdQn+lS5xXUfs59j2RrhFPWo/tSDuK8Pn+MNj/wAs1nPoShrPufjIqA7bOf0GQKPa0+5SoVH0PfHv41GdwxVeTVVAO3BbHANfPE3xguWYqunyjj+JxU+n/EPVdTjvWgt4Ue1tXnUOxIYqOnAojVpykop6g8PNK9j13StbuJdduZri6ghhLBQrkKAnTOfr0roH1WME4kVlB+8pyDXy1oXj/VbKxa3kVLmcMd0suSSM9MVLN8QdedNsUkUCnoFSqxEo4ebhPcqGGnNXR9NvrFuPvTL781XfxFZof9ap/Gvl+fxVrkx/4/ZNxHVVqnJrusSEZvbo8dN2K5HjacdTeOBm2fYEUEUbyOiKGkOXI/iOMfyqRlqot9asAVuFXPYnFSrPGfuyo30YV3KrB7M8hxkuhDrNl9v0yez37BMmxjjPGef04q2iBR93r0pBJk9jTlY+n6U1NdxWYFM9q52+8PTXHjSx1sXEawW0DxGLZ8zE98+ldCHP90/jSGbAycAe5FPmSd7j1JlTikKfn61Wk1C2j/1l1bp/vTKP61TuPEmjQNtk1O23f3UJcn8hUurTXUFCXYt6ZYrY25hV2YGR3yeMFmJx+tWwBXI674/0TSYFluPtTeYCY1EW0v8ATP8AWuJ1D40O0ph0zQ2ZjnaZpCTn6D/GsZY2iteY0WHm3seyZH+FRT3dtbjM00ceO7MBXireLPHGqRiR7ix02EnoXVW/IZNdBp+qRwWMcl8+Zz96QqVBPsW5P4Zrzq+cxjpTjc6IYKX2mdzca9AvFujSk9CRtB/Pms641S8mz+8Ea+iDH61xeoeLLWPK2yNK/Y4wP1/wrMkvtZ1Bjy0KEcAHArya2PxNZauyOynhYQZ0+ra5p9gD50vmSHoqHJP1NcvqHiTVNRkMNinkR4xleWx9e1Mj0qNXMlzPuY9RVmNo4/3NvE270C5JNcKtfXVnSo9ijbaSM+deSkknJGc5NX0dI8RW8fXgBRyazdV1mx04lbq482ftbwHc34nov8643W/F09wjQxSC2iII8qH7zfVq0UZz2NI02ddrOuWOn5jkkN1d94Ijwv8AvN/Qc1xeu69NdsVvJ1WMfMtvHwo/z71gy3kzkbP3SnqBkmo0XL/KCzHuQSa6oUIrc2VOw65vLiZSExDFnnHWoVjB+ZWU5PfrVgfIcGIA56kDrThtBb5SwJ6ba3NIpIYFyQNq5HXcaXpxxjHQDNSIGyNsKjB4I4NTQxyOw4K59qTVtyotkMMcjMAqgZ6cc1rWVq+4KBlj05xUtjaEYzkc8HbxW5ZwttA8wY7YTGKwlJIpJsZY2Ug2lsfTPNbVpZScFo15HXOaLW2ZsP5gAHoK17W3z95mJ4xjjNck2mUk0FtasFCsQ3sBmtG3ttvAYkdlA5ogijXgoxHBAIwKtRiNRyoI9BzWDlZArixww45LFgOcipCsIQqWXI7E80hMWwcNwPT+lHmJtO1SD7ip2KVxdsGecsQMYxnFPXy9uAhwOx4qDzOAoUY/3qcXHqcjgAildFWdiXdHtG1SxPfBJNO3quNyYHYAdPwqt5q/LubOe2SKk81QDwR6CmTZpkhlGMeW/wD3zg0F2Yg+Xuz2LZxUPnfNw1I0rgZCsB06ihtBZ3LHzAABVXPUkdqQtIejDr2U8VXE49GY5xgGk844G5WPpkYpOWhXKycySYIZlGfUYzSoz4HTIwMAioEmIJw20Af3c5pglkwDgkDsRwKTloHK9i1umZeTGv1PJo3SIrBpMEHjaf8AGqbO2Dx07gU5RIycB2UjoRT57Ao6lrdz81wyk9CeKjLxk5LsfUsSahENwf8Alngeh5/lS+S2clsc8dxS5ncHFXJDJGwH7sjB7nH9aZuU8GPJPQA9fyoNtz8zfUk4pfKjX/lqVb6nNPmbHoRyTLwDt5696iuFjmgbIIOegHNWSqgEHd+IBpD9nX7iqSOMFcGqi9RM47W9O3r8qtk8YKV59rWiXAlzGAOuSW4r3H9yTj7MGGOcLUUtpbyD5rNDzzwOa6KeIcDNxTPnV7a4WQbkYENjcATR9lm3H5eh+lfQjaVZP102EepZFoOk6eGXda2iccHyAT+grpWMj2J5GfPy2sxToB6A5p4064I3bZCCOqjNfQP9n6esYP2aEfVAOaGtbLd8tvD6YVAAKX15dhcmp4C2l3GAPs8uM90/WgaXcEZ+zTNj5RhO9fQQ8lYCscG0Z5wuB/KpMSFRwq49CKHjfIPZWPAI/D+pFfMTS7jjABMTHn8qlTw3q7yBRZyA9sxFf6V72R186V2YYwN+cGmjYBkbnHpzj+VH1/TRC9mranhg8Ia82B9hmbPTANSQ+CvEDEbNOmcHPcD+te4nJ6LFH7kDJo2k4DM+AOwxR9fl2EqSe54sPAfiJ8MdLaMAZJaRcfzqVPAeuHgxKvpmVc17E3lrhivzfWhWLdPlPsaTxs2V7FHkK/D7XmYKUjVscEyCrH/Cuta/ikswCOplzz+Ar1cBs53RZ9DIKFjODvk2g4BwBWf1ypcfs4s8sX4c6opBNzaZPcZ/qKkT4cXrNlr+AcdACc16aFgA5lJbuCaQeXztRWx3pPGVBqlE83T4dyltr6hH0/hUnFTp8NtyjN6xHXJi/wDr16LukfiOMcds0Bm253NuHXA4FSsXUB049Dgh8NouN1/1HZKf/wAK408ECS/kH+6tdw3zEbtpJHcU9QApAkjUdRxS+tVOjBU0jiovhzooALzXki46ggfh0p6/D7Q127lumAP98CuvLKxwrK3fC96eSSNyxt7ik8RU6srkSOSj8B6DnAtpQB03y9fyqZfBGg7x/ou0diXJrpdrN8yqM9+ScUmGRgfOC47EYpKvPuLk1MFfBmghM/ZIsZxnec9KkXwp4dRT/oMJ55+atraj8tKxIHZeP5Uhjh2qu2Tn0TipdeT6jUUZKeH/AA8PuafFx6LU40jRF+7pdtjGCW61fRYgcMpIyepH9aGZNmflwD35/Sk6k31KsirBZ2C/6uwttwHK+Wpx+lSLHbj5FtLdct0EQ5qx5q9Cw+oQjFORnz9yQjGRyMGhSk+orIg2cgrEq/VMH+VSbZtpJJz0J7Yp+ZC+VVvoGBoCyMOMg+56ik231DRDR5mBulwc93zikaNehkJz6inlcsfnxx2X/GhY8rzn0znFCBbkTKrZUEN0yCcClRY1zgLn2GcU8quRzz9aXthcZA5wDVXuF9RoOPuKc9zto/esxC7cDpk80uScdcEdMY/nQWdiR8ox1ODSE9RdjZ3Z5PXA/wAaRo9vOSG+tADfe2qT65pSvOcDPXg5ppXFZkf7lMAyBs+5p48njGc+y9KX7oHLZx0C0oB4Kq4AHO4c0BZDTuyNqrtPQmlYdN7d+u3igDOQWGT/AHWpdgHAV2YHnJzSFcYWQn19OcClCjH3Tx3xmpVXachiPpSEJzlmweCTT6AmRkHsygd80nUleWOegqUKvAjXHoQKDJsUhnX8DSQ7kax91hH1J607aygbsLx2FIfmIOwD1LDNKcqceYi+vOaAdxp9fmYfSnBVK5Kj2DcUEJu5Y7h2U4pMRg/MR9S9HMMcu3G3zFZs4wuKGZPu5OT/ALVJvjxgMvXGQetJ5q8/N7HAp7u4WbJNoUfdbB7k0gzztC49QP8AGo/Mj3dHJ9CCKDMmfuFfqRRzCUWSHkk+YT7Dp+lI2eMI/HOQwFRfaP8AZOf94UhuGyGZAvTOetK6RVnYl2qo3bNpPqaXrnhQMdSKrSTZ7K3P1/pTfMP3cIPTr0p81iUmWWzj7zAfgKid0b7rZI6jBJH5VH5mzqEyRxlc1HLLLtI3njphaV7sai7iupJ+WE+pyMCqCagbaCWzdjutbpbqLaMkj+If41YdpGP32OPauX8a2El1CdrPkAkEcYrpwtV0ql0Z16PtI2PU5fiJo8SgNex5wM4aqNx8UdDTP+mRnHo2a+dpNPvQ5UQTsQeyE/0p0ejanJymn3bHuQhr6BZjoeasuS3Z7xP8W9FTOJyffHes+4+MWlAHy/NkOOMA14+vhrWZW+XTbndjqR1qZPCOtsMDT5F+rAc1MsxGsvielzfGO3/ggm+lUJvjI5H7uzc84B3CuLTwRrBU5t0UcZ/eA81OngPUSRue3XjONxOP0rJ5m+5awEexvzfF7UX4jtMe5aqU3xW1xwSqIpz1ycj9KqJ4Budvz3kK57qpNTx+AIx/rL4HvxF/jWbzP+8WsDDsVp/iV4hfGJkTPTAqpL488STDi8ZQfQVtQ+BLIZ3XcrDPQLjJqdfBOlpjfJL75apeY+ZawUE9jkpfFXiCYkHUJevY1Ul1zWJCN2oT9v469Ci8I6KDkQMxHOC5/wAKmTwzokZLfYom59STWTzAtYSPY8xa/wBRkPz3c5OMgmQ1EzXEhIaaQj1JNetroekxjK6fDgcD91ViHTbGMgLYwqAeT5QqP7R1KWGR435chz95u/QninrZXT8R28rH08s8/pXswhQfdRFI7CPFSKqjnJz2BFZSxrNFQSPHYdE1WUny7GfP/XMgVZi8L61Jt22jqB/eYCvWXXnksfZQaD1IBwSOeM4qXi5dhujE8wi8E6sxIZoY/wC9mTt+FSN4Eu2OH1C1XIzjnNekbSQQAePRailU5yUY57bBzUPF1H1BUlsjz6P4fxqSz6qFA6bY+K09G8PW+j3t1Ks8k7G0kTGOGDDFdbsw2e+cnKisfxJC5TzYJDG4XGVGeO/StcLipRrRcnsRWoqUGjyWzeC11YQ3yyi13kTAHBUDqfqK9Ut/COg+SrqzyKwyp83huK88h0yPUvEN5pzyJukQyRMcH5/89a7P4a6tL5L6HfK0VzasUGSOg7V9fn9JYmiq1J+8lqvI8zBN05cstjZj8LaEo2i3Zs9yxINTDQdEjxtsxj3U4FanbgvgdyuMilVTgEbz9DXwftJ9z2lFHostvcxZ821uEA6loWx/Kq/y5wQAfevP0udWRQsWtXaA9QJmH9aFvfEhG1devGz6yk/zq/ZyX2jxWkd9IyrkDaBn1rM1VbuW2ZLK6EExHyuRuArlVvfEqjnVpGBHOQKct94iHJ1Een3RQlUW0xckX0Kc1t4xS53XVy9xGDyEnAz+ua1LCaaOLE2kyzSdy5Lfrmq5vNcZNp1SRR3AUCopvt1wmy51KZlPuQK1dSo1rIFTXY3kvmCndpfk565dE/XNYE1hoMN01w88MLk52/bd2D9FBqt/ZdqeZJWfudx605LLTkz8q596nTux8iLepa7plzZGxkhF1Co2gCLP6sf1rDtbXTYzutfD6ls43SsWz/KtVZLOLhY14HTFSLPLKcQQO7Dsqk/ypJ20RagVkXVWIWMw2antEoUj8ev60R6TCsnm3dw8rnqScmp7qVrZS19dWlkmOTNMoP8A3yMn9Kw7/wAVaFak7Z7i+cdAi+Wp/E8/pWjjJ/ChpM6BBaQr+7jHHtT5ZpTEZTthhHWWVgiD8T/SuAvvG98yYsLW3tUPRyNzfma5zUL+/wBRl8y7vZpGJ4y2cfn0q1h5vc0jTbPQdX8WaPZAqs7X0o/u5SPP1IyfwH41yeq+MtQvVaOH9xD0KRAqD7E9T+dc/wDZssG35z608WwGOc56nFbwoRitTaMIoY000nDybVPVB0pY1C9FXHfLCpFt+QQzZAAGBTvJPHylcfQf1rReRpFRQ0n/AGSfoaeHbJ5I4GBmk8liecDPfGaf9nZiMHH4CndFWQzc69h6Ek08SZ749AGpRbHjlevc9KuWmniRwu4nP0FK4kivDGZGB+bBPUGteztyoHy9fxNXLHTIgylpVAHYitqysLdeFQsexCmuadTU0VinZw4wQxX0AzWtbQ8r8w9TkdKv21hFgbzjnkFcGtS3soVxtVjk9AO1cspl3RRt4XGMHIPc9q0IkfbjGVz1XmrMVtCB1HX7oOT/APWqaGKI8nczDPVs/pXPKRXMiBGC4wGwRjmjcuSTuLDr81XB5fPyso9CuBSfuwxOBj1NRuLmSRWZmyAQDk8j1pPmPHC+2KtJIOduwgemTS7yw3AOD24H8hTauHMiptfI+ZTjtkUqq7HgnIPQVbGSn3AR2JGDSIZsbRGVVvQUW1HzaFdo2U8heR0xThDJtHC5I6Dmp1ExPJCjPTIpApPRgzDuB0o3DmIBbyccAL6kGnG2cjlcDuSOKl2MpHzZz1GDzSbXJzvXn0GaOpPMyIQD+/x/eDACneQg5yuOxzmpNvAbzFz6kUBV7qx56sKfUbkyMxQqCOXOeNp/+vSrGuOU6HPzHNSBcHIRAM5BHekO0Hrk56A0mDbYK0Qb73Q8DGQaN+4YUOTnjIwKCVIPXp0I5pGm2qqqAoHXIxmknYQpUlV3CQHueT/+qlIXIJVj75HNR7sj5ec9OaY0gwFaTOOgB/wFF9RK5YPkkfcH0PNH7vuvy55ORUKl+flYZHGBQsMrcYKj1PSnZodiYyJjjJOemKiaVM7cduSRTjASctLu/wBkH/69KI4lbJXbz1Ljn9aYnoRtOGzg544yP85pqSGTuBj14J/A1KohycLFnqARzR5zENhVHuFxzUtDEEcxyVJ6c5pgiY/fcAZ5wp/rTx5hUFgQ2eTuPT6Cmvbs2PmfGeOOtNaB0FHloQvmliOwTAH403dACWUFiTyQBgVL5UP3XyVI5PA5/GhfJX7hYnvxTvoLQaZJWX5Y269SBTSkufmdlGeQoBqUu2AF7jJJBpik4+VlY9sD/Ghb3Bq4hRFBU7ypP8RoLKpHzKAOytmn+VuOJJDk9QqHj8amEca8KQzDtmkkgbsVl3MxA3bfUkUvkOW+fBxx96pnkAPy4X175/SmLuZSS2B7nAqkK1lcB5cPdKRn54BfI4wOKCY1bO4FiOQozUZmXeVDHpwAAKGxpDiuR8zYPoBk0zgk7t3Tjk0zzoePmbJ/OgzZbCA4HP3eaTbYcrJV3hfugZ9sYpCw3cKuTx90fnUSzR8llb6tThchf4WAz0AqXIfKyQqxP+r49zn9KBGSQW4XscEVGbjjd5b98ZGBTfPfBPlEdMmlewJMshMnic479KZ5canlVPfJGTUHnSFvmGAOnakeX5uNu7PfJNUpFckiwJFwQq5I6gKBj8qcryMn3m2jOFPGKriRhhsAYHZetBuX2YVDk9SR0/OjmFysn2yEhWQKAeu6gRvgYkJ9eM1WEkhJ6rxzwKcZnAGOPUkf4UIOVk/kno0jY6kDj+VHkcfxZ9yaqiSTJ+9746UGRmHVyB1BJ4qVJjjGRZURpjcVBHpzilDoARyzDpweRVZGyDw2QD04FNDq2dpkOfqaOYXK0XMkYxG2cdyMU3cwYYCDHXLE1WKqOo+mTSfIWO5SfQDoafNdhyk+9wwG5AD1IPP+NJu+ZszKDycZzxUWxGORCzLnjOMD86XaM/cOMZIBwKdxuBL5ik/6zIxzzimuY2GTJuxzxUQKgfcbPqTSgKQDsdsn6fzpLsPlJC8XQMcAdRmk3xjkZUDphablccxsCenNMLKv8LDJ+8T1qxcqLAmAb5Y3OCMdBTWnHcDH1qIbTn5Hb8KcT82Apz6dKL23FYf5yg5WJTn3FKZmPWNVx6sM1FuVhkqQM8ZPWnjbjPlHj1707g43FWZg33VAP+11oM0hPzKoU+tMbapxs/AUpZP7hJ9cd6T1YKKF82QjAUL9F/rSCaQ8sxBJ6bh/KmsVHBU+wH/66b5nI2o4z7f/AF6ab6hZEnmSY5Zt3OOBk0b3JzuZeeBnmlG1s8H2yaQMduNrDB70rAIecncxOO70mcghWwe+G5pQct9xzz1zSb/myUzgc96OUeiEAwc8k+pNKiqA24KD2owxBwnA5JJxQNuT8qk9uc80PYQcA7dq59iaXA6bVXI65o/eY3eWFH+0RSKHJ4WM+hBoVh6XALluAPw7U0j52BA3DqD2p+GAz5a57gmmndz8o5GcdTRsLUT5VHVeehC4oGevJpP3mf4eBTl3cbtoHp6090V0Gtz97HPTFC9OQRmnZdTlQoOeuaRWYg/MvHpR0EhpI6llJx69KMDu3HbAp7M2PlZRx/dpWdscMrHsMUtRohZtxwGkOfaj6hjkcEVJ8/OSqkgZwKDuwAGwMehPNCAiEe4cIx9SaY8Zb/lnnB5JFTsJeB1J6g9aQxDurZ7c5ppi1K5t24PlnrkYNOET7T1/A4qXHHSRj7GmiI7f4hnoCwGKakwI/LYHLMpIH96kMPA5U8djU7J6jJHbdTCq7fug5HOTRe4tSPyiepVePXJpRA3ZkGe1P2jI+6B3JFCmPP3k59B1pXDUasJOSWB45yRTfIjUcyLkdwpqbC8Z29P7tJkZAzz9Bn9aLi1IhHGfl8zPuVppRf8AnoPY7TU3PXaxHbKU3HBLfL9VpaXFqxojUj/WKBk5weKVY4tv3m6dAOtOC8dD9QlOCsONsnJ60O49SLbGGx5nrkA07bFjHP1HepDG2C3PPY+lKVfAGxvckimnYd0RIkbdnIwcHGQaPLjx1bAPpUmxvfr0JpzRsP4E3fWgV2yLbFjJYnPHXmkCrjOH2jrgVNtbH3gCOMA9KQLzncufcmmmHUhKrwdr9OCRTGiRhgq2c+lWhHkjBA9Mk1EYlBH3cZ65/wAaXNqJt3INibg3z590qlqcUZ6qwOcEY71qlRtHzIOe1VNQjVWDZQepNXGTvoKV7HluvhdF8UW+sPFKLTDRzMEzj3qzY6jb6n4vs9V0OwupoUBS7m8vCsCOPxFdhqVlDL97YVPDBhkH8DVmwtbeG38uDyol/uqAB+Qr6BZvD2SvH3krfI41h3d66GpGqyqJNj8j8aVlj24KsB2yaIFQINrLx1BWpenJcD22nNfPT956Hakzm7WS3uI1eG4uFPo0Y/8AiqvLYXGBsuVAx3Wiiutpankkn9nXgB/0iP8AWhdOuyR/pEeT3waKKlpWGh39l3QxuulxjPCmobmBLcZmu5vXCRg/zNFFKyGtjEv/ABBpFnIyyJqErqOgCKD+prJn8b2afNDopcY6y3BP6AUUV0RirhEpSeN9Vb5be2sbbjqItx6e9Z154j1+8LCbUpcEfdVto/SiiuqnCNtjdRRlOXkc5kYk9zQhw5GOeuc0UU3sUkD5jXce57U5dzAHjHU0UVKLFDHJzjgdcU9uT83y4xyo55ooqigIbOM54zzTipBB+X14FFFSEdx6xOxwXGBjtT4od7FFbHNFFQyjXstNj8xRIqkHrya2rXT4l+gPbiiispt2F0NuzsV2KwJHYc5rXtLFQ4+Ynv6UUVxyexpE0Y7eKNVygbce5q3FbIVH7tQSP7xoornYpbkmwABeOM9hSblIIxn2I4oooEhGZ1P3V6djTWlZV3sqHA54yaKKIlS2BZo2I+U5JPUVIcKPujFFFJDQ1HDEjnGcdqcHHBKk8+tFFC3JiDDb8x4B4ABphkJ4PWiihDe45WbGG4HXg1HlmHzBcj8aKKY1uIsu7hQFPXOKH3cAsPY46UUVK3NEhBlgef0xQQM4Pp6UUU2JgsfIBx1p2zqOhJoorMaHiMAj9430wAKcoCnrux6iiitCHuI0vt8pIHFRfaMd2H0FFFKWwluMM29/kUjBxyaQysq5xjnseaKKlGiSELSHnd+ZzT1klRCwKgL1IHJoop9R2VhPOlZNxfjOenNJ5ruv3v0ooqehKSBnbO4uSOhG0UB3Df6w8D0FFFJDSQPI/wB0yNnOOBgUoUHDFmJPYniiinMi2o8gqFBPHtSFdpBZt2c9R/8AXooq1saJIQkKM4znp2xSkHftZjwM4oopPcgid8SFRkeuAKVED4b8BkdKKKQ0MfOAGAYZ4o7fdHWiijoWB4PHHP8AShHUbz8y4XsB1oooWwLYYHyo5bJPc1JuYdTxjoKKKQIYJQSVGetPLEA9ASewoooewMbu/ucYPQ0pLMByAepxxRRSDqMLHcByc+9JvUcAe+aKKZSDf0+ZuT2HSnbtqAHJzyOaKKmWwuo1WOCwY9PSpEY/3m4WiinFiQ3cCRyxOM80qsCSeffIFFFP7Q0NGM43Nkd8U/bgHnHPaiitEkKwh3AZz1HrSnggetFFLqD2AfcJB+Ve2KMAuQeSD6UUUyegp5IUknI7044UMcciiimD2E3Hbu3MMe9KnzjOMn3OaKKSJFQbsnnjrnmkTBcgMxI5wRgfpRRVA9xmBnOW5olZcd/looqOg+gK6kNkv69qCVGWJaiiqY1sOMif3WPfk0sbbgcDsOtFFLoQxpIwG3NnrQGDJkbh+NFFDBbiDlcqAOKUJuHYEYPFFFNFCBTntTjG3B+UD0FFFJ7j6DQD83TP0oWNiBwnJ7iiiqQAYz6Jkd9tLtkIB3KOewoooQhrRsuSWBJpGHzbfzNFFA2BChgvzfN3zTcfN36+tFFCEA2Bvu9RSMVGCQT6DNFFIFsO4PRQPxpCig42r+VFFHUlbi4XHCA59TSpDuU42DHt2oopgxFVmJ5Xjrx1oC7W28ZIznFFFQihNoLYJ64/hFIu7JG7H0FFFUhDvmP8R5FIGLH5eB3+tFFNbgtxzIwX5pX/AApP4d25iceuKKKoYbjleoB7ZoC5JHP54ooqJdSB4jfaOR7ZJpu1Ru+RSQccmiihDYhH7wAKvUDkUpTapzgnqcDFFFN7iGMqqCeijjGM0mMoTnAGeQOaKKfQGZXiLWI9IshcsskncIAOfxzxWdpPiAas6Ry2vleZkKVfPIGec0UVrBKxn1NC40rzAJDOwBJGBUa2kNmpkaSU7TzjnNFFOKQ2Pu9bstPXMpum4B+WNT/Nqwr/AOIuhWi/Pa6kxzj5Y0A/9DoorphRhpoYOrK+5//Z">
            <a:extLst>
              <a:ext uri="{FF2B5EF4-FFF2-40B4-BE49-F238E27FC236}">
                <a16:creationId xmlns:a16="http://schemas.microsoft.com/office/drawing/2014/main" id="{766666CB-4FD6-634A-BC18-900305E00E5C}"/>
              </a:ext>
            </a:extLst>
          </p:cNvPr>
          <p:cNvSpPr>
            <a:spLocks noChangeAspect="1" noChangeArrowheads="1"/>
          </p:cNvSpPr>
          <p:nvPr/>
        </p:nvSpPr>
        <p:spPr bwMode="auto">
          <a:xfrm>
            <a:off x="4572000" y="2573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4FA955F-16F2-9B4D-A881-21F9F1C92FCB}"/>
              </a:ext>
            </a:extLst>
          </p:cNvPr>
          <p:cNvPicPr>
            <a:picLocks noChangeAspect="1"/>
          </p:cNvPicPr>
          <p:nvPr/>
        </p:nvPicPr>
        <p:blipFill>
          <a:blip r:embed="rId2"/>
          <a:stretch>
            <a:fillRect/>
          </a:stretch>
        </p:blipFill>
        <p:spPr>
          <a:xfrm>
            <a:off x="5088731" y="2367700"/>
            <a:ext cx="3209925" cy="1992367"/>
          </a:xfrm>
          <a:prstGeom prst="rect">
            <a:avLst/>
          </a:prstGeom>
        </p:spPr>
      </p:pic>
    </p:spTree>
    <p:extLst>
      <p:ext uri="{BB962C8B-B14F-4D97-AF65-F5344CB8AC3E}">
        <p14:creationId xmlns:p14="http://schemas.microsoft.com/office/powerpoint/2010/main" val="379420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D2EC-0EC3-A345-8003-938D637EB128}"/>
              </a:ext>
            </a:extLst>
          </p:cNvPr>
          <p:cNvSpPr>
            <a:spLocks noGrp="1"/>
          </p:cNvSpPr>
          <p:nvPr>
            <p:ph type="title"/>
          </p:nvPr>
        </p:nvSpPr>
        <p:spPr/>
        <p:txBody>
          <a:bodyPr>
            <a:normAutofit/>
          </a:bodyPr>
          <a:lstStyle/>
          <a:p>
            <a:r>
              <a:rPr lang="en-US" sz="4800" dirty="0"/>
              <a:t>It’s </a:t>
            </a:r>
            <a:r>
              <a:rPr lang="en-US" sz="4800" b="1" dirty="0"/>
              <a:t>Easy.</a:t>
            </a:r>
            <a:endParaRPr lang="en-US" sz="4800" dirty="0"/>
          </a:p>
        </p:txBody>
      </p:sp>
      <p:sp>
        <p:nvSpPr>
          <p:cNvPr id="3" name="Text Placeholder 2">
            <a:extLst>
              <a:ext uri="{FF2B5EF4-FFF2-40B4-BE49-F238E27FC236}">
                <a16:creationId xmlns:a16="http://schemas.microsoft.com/office/drawing/2014/main" id="{8BAC4704-44B4-5C4D-978C-2F4C9DEDEC36}"/>
              </a:ext>
            </a:extLst>
          </p:cNvPr>
          <p:cNvSpPr>
            <a:spLocks noGrp="1"/>
          </p:cNvSpPr>
          <p:nvPr>
            <p:ph type="body" idx="1"/>
          </p:nvPr>
        </p:nvSpPr>
        <p:spPr/>
        <p:txBody>
          <a:bodyPr/>
          <a:lstStyle/>
          <a:p>
            <a:pPr fontAlgn="base"/>
            <a:r>
              <a:rPr lang="en-US" sz="4800" dirty="0">
                <a:solidFill>
                  <a:schemeClr val="tx1"/>
                </a:solidFill>
              </a:rPr>
              <a:t>Start early​</a:t>
            </a:r>
          </a:p>
          <a:p>
            <a:pPr fontAlgn="base"/>
            <a:r>
              <a:rPr lang="en-US" sz="4800" dirty="0">
                <a:solidFill>
                  <a:schemeClr val="tx1"/>
                </a:solidFill>
              </a:rPr>
              <a:t>Ask early</a:t>
            </a:r>
          </a:p>
          <a:p>
            <a:endParaRPr lang="en-US" dirty="0"/>
          </a:p>
        </p:txBody>
      </p:sp>
      <p:sp>
        <p:nvSpPr>
          <p:cNvPr id="4" name="AutoShape 2" descr="data:image/jpg;base64,/9j/4AAQSkZJRgABAQEA3ADcAAD/2wBDAAUDBAQEAwUEBAQFBQUGBwwIBwcHBw8LCwkMEQ8SEhEPERETFhwXExQaFRERGCEYGh0dHx8fExciJCIeJBweHx7/2wBDAQUFBQcGBw4ICA4eFBEUHh4eHh4eHh4eHh4eHh4eHh4eHh4eHh4eHh4eHh4eHh4eHh4eHh4eHh4eHh4eHh4eHh7/wAARCAJ3A7I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pvEGrXABstBCk8q91Lkj8KmV/ElzGFkvVtv+uMYx+tcnf/Eiyicx2sCrjjc5rnNZ+KEUZxNqkEI9FavNjh5/aZbqroj1F7SbYPtuqTuR1Jlx/KkW40e3X57kOf8Aeya8A1L4u6cpb99dXRB6KMA/jXO6j8X7hiwstKVQf4pZMn8q0jhombrM+mrjxFpMJ+VWkqB/FMLL+5ts18n3/wAUPFdyuyK4htl/6ZRDP61i3fivxNdA+drV4Qeyybf5VsqUSOaTPry+8VSbD/qIserAH9aym8b6fAP9J8QWEB6nfOoxXyJPcXc7ZnuJpSf77k1EEPvVJRQ7SZ9X3vxK8LxnM/ie0kx/zzkL/wAqqS/F7wTGVzr0zYH8FvIR/KvmBID71KlsvdTScoouNGTPpCX40eCUXP2zUJTn+G3P9ag/4Xd4MXtqzZ9IV/xr57Fqh6JUqWqKMmMVm6sTVYaTPfl+N3g0AZj1Y/8AbFf/AIqnr8bPBpIw+pqPeEf0NeBLbL/zzX8qcLONukYz9Kh1olrCSPoq2+MPgiRh/wATG+XP96A1pW3xS8FXGQviCRG/2oWFfNdtZxg8wDPrV1dPgJDeWB7VlKvFGscHI+mLPxz4aupNsPii2z/tsR/Ote28QWUxxb63YzHtiZTmvliCwhU5XjNW0s+AY2YEe9R9ZQ3gZH1fDqN1j5Hhl4z8rA0Jq1zGx862bHtXzHp9zd2h3RXEyEf3HIrXtfE+u24DR6hdZHq+f50fWEZvCTPoca9BvAcOp9DzV2DUrWUAmRRn14rwCz8fa7GVM/lz47vHWzb/ABFhkTbdWCqf7yHFaLExZEsPNdD3PzoyNyyZ+hqXzHC/Kx/EV5FpPjrR3IRrqaA/7XIrqdP8RQ3CD7LqUMuO2/BrSNVPZmTg0dmbxlIDIce1Phv4gdq8Vz6+IFUATRA57rzU0Oo6fM/+s2MfWqUmTY6FL+JyFDA5/CplaNs9M1hxwo3zRyA+nNDeapJVmBo5gsbxQMuM5B9apT6bBI+5Q0L/AN6I4zVBbydBgSMpH97nNL/bEsUZaRVOPTvSbW47MfPHqdqN0RW7Qfw/dcf0NRR6vErrHcrJbO3QSjGfpUlv4htHx5isv4Ve32d5FsbZIh7MKuNeS2dxOC6kSXkbAbWBBqZbhT3FZlxoMIJbTpntmJyVzuU/gelZ851SxBNxDuUfxpyK6I4lfaM3TfQ6fcrd6a+714rmLXXI2/jBrTt9TjkA+YH8a6YyjJaGbuT3cRcGud1WzOG210wmjcdRVe4hSQHgVxYnAwrRszanWcTzPV7XOcrtNcxdNJbyHBPFer6ppiyKflB/CuI13RJY2Z413D0r5bF5ZUou8dUetQxMZaMwrLXJoHAZiRXpHhSQ3wQjnNeYQaXJPeLGFI55Fe1+AtMW1tU3DmtMtw7lO7WxOKmkrROltY47KzMj4GB0rxP4yeKdiyRJJz0r1D4ga1HYacwDYAFfKPjzVpNS1FyGO3PFexiJX9046Ubu5zd/M15ctIckk10fhXRWuyvy5ArnrCJmnVeetey/DvT41jQED1NcVT+VHXBdWZ6eESYt5jNY2peG5oSWVTXucVlCyBcAiqWo6NHIp+UflUujLctVEfPl1ZXEJPyniqm1s8givY9V8NqxYiMVy+oeG8E4TFRZrc1T7HBZw2K1tC1zU9KlVrS+uIow4Z4kkIVvY1YvNAmjdiqk4rOls5o25Q007O6HbmVme2+H/Fek+IrdduLW8H3o3ON30rbsCFulBHevneCSa3mWWNmR1PBHauz8PeM7+GWMXT7yMcnvXbTxPSRwVsH1ge7KtPxWD4d8UadqapC0ghuMfcfjP0roPcd67otS2PPlFx0Y00KfmFDd6YnzSYqyCW5QsWbisnUoDitgt94VRvPuD6UWIkP0tiYAp7CriVmad5jyAKQF5BrSXjj0oKjsWENPqBOuamFVHcZatWzxViqVufnxV2uyGwBSGlpO9UAlFKaB0osAlFFFFgCiiiiwBSGlop2AbRS0lABRRRQAUUUUAJRSmkoAKQ0tFADKKd3ppoFYKQilooFYbRQetFArCYpKdSUAIaSloNUA0jim0+kIoAYaSnU00AJSGnGm0AJTWGKeaQ9KCSM0hpxFNNUkA2kIpxpDTAYRTTTzyKaetBLQ002nUhoEMYU2nmmHrQA000inmmtVARGmmpG6Uw0ANxRS0UAfC93qV9dS+ZcXUrN/vVVJLHJJJPrQBRjFeVdHYkGKUClUVKisei1DkaRg2RqhNSrH681LHBI33VNWYbC4bGI2/Ks5VEbRpFQKrfwkVNHGvAK1eTR7x2H7l8n2rSi8N3rKCYwKylM2iorcxljxT0VO9dHb+FbpvvsoFX4vCPy/NIM/Ss22ae0gjkQnzfLUiq3cV2MPhRFfmTj6VY/4ROJh/rDUcsi1iKaOKRVapk29OQRXYL4QUHibH4VNF4RX+KbP4VLpyY44umcjCwU4Y1cjfkHgrW7ceEzv+SXAqS38NmJGX5WJ7mksO5blPHQWxkReWeVx71Zh67ccVqW3h940IKbvocUT6LMF3RoysO3WpeFl0COYQvqU1TtipBHQtvfQ/wCst2IHoKerMB8yMv1Fcsqc4ndCrSlsxVjIFMMAJ+7U6EEcGpSRx2NZXaNuWLKq26f3DmlKTIQ0MrKRVkFT04NKOvPWmqjE6MGOstZ1yxcGK8lIHYnIrZTxxqkO03dtHMD3HBrGCoeM0hiBxzmto4iUTlngISPRNC8faXJAqtdS20v/AE06V1+k+JJJgGSWK5Q91avCXs0k42imQwXtnKJLK7lhcdMNiuiGLT3OOpl0l8J9JwatY3D7JPkcVPPaxzx5jcMPavnzTvF2uWMh+2RrdKTyzdcfWuy8PePrCZwjTPbSf3XPGa6IzjPY450pw3R6CLF4ZfMblf7uKkSZlkO2Q5Pt0rO0/wAS+cg3bZUPdTmtaCewvADG6q/pTtYi4C9vIkOyQNIvUdjUllr8jSvHe2ZVAP8AWDkGq15a3EeXjAce1UvPUP5bR7cevelzD5TQ1Hw/pOsgy28zWsh5DwnB/Ed65nU9I8Q6MN65vYV6yRDnHutaz7VHmC4ZSDu+U1esNZuo5BHMVmix+IqlK2qdheT1OUsfFLRttm4wcH1FdJp3iC3uFGJBzU2r6P4e8RR4dRb3OR86HY2f61w+t+DfEGjyNcWsgu7cHO6IYYD3HeuiGLlD4tSXQT+FnoomjmXhhVO7tY5AeK8/07xJeWbCO8RlA6k9vrXWabrkN3GNp3E10KrSrLQzcZQJ9O0WJr0MIxwa7VIo7GxLE4AFZ/h+3ZyJWGB1qh8QtbSx091DgYFcslCnqi03Lc8r+L/iQyzNaROSTxXkGoQeXEZX5Ymuk1eZ9S1KS5Y7lBOK5rVJjc3YgT7qmuCTbkdUI8qF0aJVbzWH0r0bwnq62qKp6muMtrFtiqAcDrV+ASRH5c4FcFapaWh20oXR7XouqxyxqdwOa2/MSRO1eM6NrUluQGbGK67T/EkZUBpK1o4q+kjGpQa2OsuYkbOQKy7mxiZvug1GmtQSDPmCl/tCJjkMK7LwkZrmRUn0aKQH5Ac1l3vheOTJ8sV1lpOkncVqQQxyjoKn6umaqs1ueN6r4VZNxVTxWA2nvbyFWU177f6XGyE7K4bxBo6LIWVelYVqTgjopzUjj7FZFRVYMyjkEHDKfY113h7xRrOkgC8Z9S0/u4H7yL6jvVGGxXPTpW7oujGRg6kr9K5qWNlReoVsNCojsLDVrPULRbi0mWRGGeO1XrZw2XzyK5C78J3KO15oE4tLzqYT/qpf8DU/hzxA5mbTdXt3sdQTgpIMBvceor26GJjVV0eJWw8qbOrdtq49aqXbcY7AU9ZQ2BnNVblskD1rqRxyLelqKuj7zfWq2nrtXPtVhabCN0SIalFQDrUy0Iu5LD98VeHQVRh/1gq8vQV2Q2GLRRRVgIaKWk7UAJRSmkoAKKKKACiiigBDSUveg0AJRRRQAUUUUAFBoooASiiigApDyKWigBhoobrRQAlJTqQ0CsJSGloNAmhtFFFUISilNJQA3bSU+mN1oAaaQ040lADaDSmkoQmNNMqQ01hVIQym08000wENMYdTT6SgCM0hp7CmUEtDaaaeaaaoRHSGnt1ppoAYajbrUhppoAZiilwfT9KKAPhBIJX+6pP0rRstGu5udjAe9dpaWEUagLGq1dhhVTivn3Ukz0U4o5e08MM2DK4Fa1r4atVI3bmNbiKFAwKlXrUeo/aPoUbfSLWMjEK5HrV9LSJRwiingmpF6UWJ5m+oRRoO1WAq46VGuBUwZQPWqVhajkGCOKnUcZ6Cq+4E0/zB+FMRMBlqlSq4cU9WOcAGjULFhakVjjbmoFY/3TmngnHQ0JsLEhXNCqB70gLD+E0ob2p6gSx9KcASajVvY04SDNFw5R4BzyBih40fjy1P4ULIDwT+dSBlXoRRoxarqRrZ2bLhoU59qjl0WxkGAu0+1WgR2qRSKlwg90aRrVI7MwZvDVwZA1tOCv8AtU2TRL+PoiyD1B5rpY2I6VYWRiMcVnLC05HTDH1o76nDvaywt+8hdT7inp8yk7cEepruAkUn3lH4iq8+iWVwM+UFPqvFc0sC/ss7IZqvtI41M/eGAaX7yklsmt+68MyoC0EoPswrOuNLvoBl4D9V5rklh6kN0d8MXRqLRmacdNpqN44dhzGC3rjpVlVdmKupVh7UhiB75qYycdTSUFUVjLEmsaXL9q02+k5OSmeK3dH+JU0JEesWjqR/y2i/wqmY1HBU/WopreOQESRqwPtXTDFNbnFVy+L1R6t4Z8bxXyK1pex3Sk/cJww/Cuthu9M1NfLmxHKa+aLnS2il+0afLJazDoUOK0dO8fa5pG211WH7VD/z0HDCuuFSFQ82rh50mfQE2nSWrFoSXiPYdqoMW8wqrbGb++ea5bwn48s7yFDbXm8/xRvwRXcQ32m6mv7wCKYj9ap02vhM1PuUtpj2s7tkHOR3Nadjrk1oTFMfOiz8ue1Z93p91DIsisJrcfnVIXUO7aSY26Y65NRzWK5bm/qWi+HfE6+YVEN1/fT5Wz/WuftNBudBv99xCzWu7/Wpzge4plvPmYM7PFKG421v6Z4mKMbe/UvGeA+M04Sje4PmtY6q2vrOPSfPt5VddvGDXhnxQ19tQvDZwsTk816bqGg299G1zol0beV/vIG+RvqO1eR+JPD99pmpPNeRyAk/xDv7GitOTQoRTZyesONP07b0kYUvw98Oyardi5lXKk1i+ILqS91IRHICnGK9q+FdnbwaXGW25xWuFoqW4q1Rp2Qy+8IRi2AjXa3qKwn8N3EbbXTI/vCvYxFHKO1RPpsbchR9KWLyuM9Y6Muji5Q0PFr7w9dQReYi7lrnpmmhkPzMpFe76ppKeU20ba808VaHMrs6xZ9xXjSwtWk9Ud8MRGZyP9r3kQ4YnFWLXxPMrAPms+8t2ichlP5VS8kscgVrTZo0meh6L4qVioZu9d5ousxSKp8wV4RbxuvI4ra03Ubu2YbXOM1205s5qtNbnvBv4ni5Ycisma2+33ARBuya4XTtcuJAqsW5r0TwFPG9yhlPWumNJVHZnNKq4bFmPwPJLFvUbSeafZaVc6XJsmQlR3xXqVkkfkKVwaj1C1hlX5lWirltGorWIjiqi6nEM1v5BORmuW1q1stVV7W9iZgOYp04kibsQa9CvtLt2RhsArk7m1jt7lh2rzng5YaV4s6I1lVVpHl0uva14Zv/ALDrG5ozxDcY4kX/AB9q6fQPElnqUyx+YN31rotW0vS9b057LUIFljYfip9Qe1eTt4eu/CPiaJjI02mO+Em7p7NXo0qrZx1qEWro9si+WJduMHvUgqlYyq8EZR9y7etW93SupM4bWHg81MhqtGcn8anXrVpDuTwf6yr69BVG1Hz5q8OldUFoULRRRVgFIKOaKAA0lKaSgAooooAKKKKAE70GloPWgBtFFFABRRRQAUUUUAJRQetFABRRRQA1qSnN0ppoAKQ0tJQAlFFFACGkp1NoFYKQ0tFUKwlI3SlpDQIbSGlooAYaSnHrSGgBDTW6U6kNUmSMptSN0phpgNNIelOPSm0ANNMNSmo260CYw0hp1JVEjGHFNp9Nb8KAGHpTDTzTTQAlFFFAHzEoxT1xUW+pFV2HAr5xK536EqninqygdaEtzjLGrEduvdc1oqbZPOiIMTjANShZD0GKsJFjt0qwsftWio9yecqJbyN/FgVOlt6kmrSR1Mq96tU0LnZXjtlHapkt1/uipGkgjGZJUUY7tiq8usaVAP3l9bg/74q1BC5i1HEoH3alWIDoKx5PFmgRD579Cf8AZBNQP468Px/dnkb6JT5Bcx0ix8dKkWLiuSHxC0UA4iuWP+5TR8RdK7Wl2f8AgFPlFzHYhKDEK4tviXpKn/j0uePapYviVorkA290PouaOUOZHY+Tx0xSeSPSsA+OdDW0W4cyqpOPu80sPj7wvJ968Mf+8hpOIcyN37Onp3oFsue9Z9v4s8NzcR6rb/icVpW+p6ZOB5N/bPn0kFS4FKQhhOeCeKURuBxVxBGwyrBh7GpBHUumilIpLuHBWplbB5GKsiMY6dKesIYZ5qfZD5iGJqtwP2NMFuuOmKcISOjUcskF0Wlk3KFwKeiZHaqoDKBxmp43xRfugt2IL3SbW5B3QjJ6sOKwLzwvMpLWr7h/dNdjHOCAMDFTr5bE4rKphqc9zopYurS2Z5pLp+oQ5WSE7e/FNWzUIZJPkUD869O8hJFwVDVj614fS95RthHRe1cVTASWsdT06OZxlZT0PNZvlbpxnpVe5t4502tGK6XVNBurTO6IuvqvpWM9vg8Bv8K47Sg9TvvGavHU5u70Pa/nWUzW8w5GDitnw/421TRpVttbhaeEdJR1qww2g7yxHbiql3DFOpRwCCOjDrXTTryW5xVsJGW2h694V8Yw3sCyW9wk0Z/gJ5FdHcR6XqcQkjKpNXzHLBe6XcC60uZo2H8HY13ngPxs9/8A6LqCtDcL/H0zXXFxqI82UZ0melahaXFqC00PmL03LVB5I0VdrszZ3bPatLSdfEkYiuCs0PTeKk1TRY7hPtWnSDkcpWVSk1sXGae5Ut9Uazlims5nXHVGHDCuptNT0vXrX7LqEKBiMEMK82vRNb/u5dyujcL61btLiaxWOSaZZDktkenvWcajW5Tpi+OPhhCsn9oafGZFHPy/eH+NcdYavf6HceU24xocY9K9V8O+Kpol23v72A/ddR0HvVvxJ4R0jxJbG8sfLjmfnKdH+tW3K3NTYQaWk0YnhnxZBdooaT5veu1sbyOZQVYc14Rreh6loN6waOSLDcH1/wAa2vC/i2aF1hu2I/2u1deGzHXlq7kVcJpzUz2eSJZkrH1LR45VOVzSaLrUVxGpVgc+9b8Mkco6jmvT5YTRw3cWeW6/4RimDMIwD7Vwup+Gri0kJRSVFfRVzYpIpwM1g6loaSZygNclTAQltodEMXOJ4PFaMCQy4NX7exDAZFeh6h4XjJJEeKzf7Dkhk6ZArn+pygzb61zow7GxKspArq9BeS2YHlSKdZWA4yMGtWGxAWtFBrYhtPc6PTfFE1uiqzZxV5/FyP1auMuLZlBrPeF8/eNP2ko7kqlF7Hc33idDEdvJNcjqGqSTzE5qkY5P7xqMxlTk1x163MjanRaZoRX0gQ81Q1C8R1aOdVljfhlPQ1FcXARSPSsS+utxIzXn+0knodapp6M6rwxcfYsQ+YZLRj+7JPKe1dajBhkcg15HpuqvaT7W+aJj8wr0DQdRj2IrSbkbGxj/ACr18LXVVW6nl4rDOk79DooxgVIp5piEMoIOakjUlq7YrU5EXLVe9W6igXatS11IoKKKKYCUtFJQAGkpfSkoAKKKKACiiigAooooASjtS0h6UAJRRRQAUUUUAFJS0h60AFFFFABTW606kbpQA2ig9aKAEPSkp1NNABSGlooAbRSmkoAQ0UtJVEtDW6ZpKfTG60CENIaU0lADaDSmkqkJjT0ppqQ01hTER0hpxpDQA00xhT6SgCM000802qIY001ulPpp60ARmmmnnrTT1oAbRS4ooA+Zo4VGPlq5FHxUU1xbWy7p5kjA7s2Kxr/xfp8AKW6vct/sdK8iMDocjpFjGc96eXijG6SRVHua4i11rxDrUjR6dHHCo6nuPzrQg8H3t4wk1XVJXY9VQ5/nV8pN2zZvPEGj2gIkvEZh/CnJrJl8bo7bNP02ec9s1saf4Q0W3wfsomcd5Dmt+1sbeBdsMEcaj+6uKoHfqee2/iPxLql21pY20UUo6qRyPzq8vh7xheHddauIVP8ACrH+lG0ad8RFbO1ZxXoBkgjGZJEUf7TYodxJI4mD4ftKM3ur3Ev04rStfh/ocYHmJNMR/eetmfX9Etc+bqVspHbeM1Qm8deHYuBdNMR/cjJosx3Ryut6FpuneMdPtY7Zfs0v3kJzXoEHh3RY8eXptqP+2YrzjxX4ptdS1eyvbG3uCtu2W3JjNdCnxDlZR9n8P3bfU1TQJnZR6TpyjC2NuP8AgAp9xp9otrLttYR8p/gFcYPHWvMf3PhW4P13f4U2Xxd4snjeOPwrKNwx91j/AEpJA2eVangX06jtI3867T4M2kN1rU/nQpIoj/iXNYFx4Y8STTvKdFvAzsW/1R71ueDF8S+F7uS4Xw5dXBdcYaNh/SqYI9dfQtLkGJNPtm+qCq8vhDw/Kfn0m1/74ArmF+Imrx/8fHhK7X1wzf8AxNT2/wATrUZ+16LqEP8AwHNRyhzEfjnwX4cs/Dl7fQ6ekUscZZGUkAGsPwd8OLDVvDdtfz3V1DPLk5R+MVP468f6VrHh2awtYLuOaXH+sjwMV0ngvxd4Xg0Kysn1SGGWOMKyyfLg/jTsCepkN8NtWtRnS/E91Ew6B84/Q0g0n4naav8Ao+pW18g/hfqfzFejWeq6VdjNtqFtNn+7IDV5Aj8hgfQ9aQ9Dy2Pxd410xd2seFXmjX7zw5/+vV7Svip4duGEd3Hc2bjrvTIH5V3XiCZLHRLy7k24ihZufpXCfCHw1pt/4ZlvtS0+C5e7mZ8yxhuKYdTsdI1/RNUA+w6lbTE/whwD+Va6oCOxrjtT+FXhi5LSWsU9jKed0D4A/A1mr4N8daKc6H4m+1Qr0iuufw5zSsh6nowj4+tBhB7CvP4PG/iTRZBH4r8NyLGODcW3K11OgeNPDOtHZZ6nEJf+eUnyN+RpOJSka/kEfdOKcu9DyM1bRVZAykFfUU/y+KhwRXMRwTBR05qzGyv2qAwg9uaFR05BNLVBZMneFJFKMoIPFYupeGbe4VmhHlufyrYik9eDVpG3AVMqcKitJF06s6TvFnlGtaDqNjIWZd0fqOlc/eRqDuZth/SveZIIp1KuoYH1rlfEHg23ulaS1Co393HFefVwLjrA9WhmUZe7U0PIrg/uwGIYdiKoXCSBN0cuz1bvXR63od7p87RyKYx2z0Nc9JDJFI3mF8HuvQ1hBuLOipFTXkWPDXijUtFn2F3ubctzuHSvY/DHiCO5iW4s5Bk8tGa8ZWNpwnl+XtHXI5rU0zzLKQTW1w4K/wAGMA1uqtjzZ0Wj3R4tO1z5bhRFOBx2Nczruj3mnqRKsklvnhk5rP8ADuuG9UefmGReN1drBrG+NbW8hR4mH3+1KUY1NY7ihNwOIkklSLbEMIeoI+97Ve0LWr3w/OH8yaSFvmMfUAewrX17w8PJN1YossfXYe30rlrtd8a+cr7lOQc4xXJJzps6Uo1FoeqJLo3jDSvLkCsSM+jIfUV5j4w8GXejStKgaa1A/wBd/wDFelQ6NqF1pc/2pJXEp6AdCM16jofiTT9Ws0gu9qPIMbJeN34Vo+SurdSE50n5HkOi6tdabIBuYxg8qT0r0rw34ijuo1xIM/WsLx34IezLajpP7y3Jy0PdP931HtXF2F3JbS+dbydDyM8U6OMqYSXLLVGlShDERvHc+grK8WRRzmrpVJB0rzDwt4kWZVV2Kt3BNd5p18sij5s5r6OjXhWjzRPIqU5U3ZluexRweAazrjTFOflrbjcMKcVB6itSEcwdOCn7uKetqVHFb7wq3aoXt6hwQ1JnP3MAIORisuaHBPeurntsg8Vk3llnO0GsZ0tDSFSzMB0x1qrcYVetalxayDNZd5FIvVSa8XEU5Jno0qkWjD1Bzg9axZ2O71rZv1PIwaypIm5O01xuNjqjJFGTJbjrXSeFZ3Km1kJ2nlT6GsqC1MjD5a6fQNP+dXxyPatcM3Gd0Z4hqUbM67w/PK0Ril5ZeM+tb9om45rAtUMcqkcZrprFMJuNfSU1dXPCas7FkdKWiitwCiiigBDR2paKAEpKU0lABRRRQAUUUUAFFFFABSHNLSGgBKKKKACiiigAo70UUAIaKKKACiiigBrUlObpTaACiiigBpopTSUAFJS0hoASg0UVQmJSHpS0UEjKQ0ppKAEpKWkNNAIaaelOpp6VRI2m08immgBtIaUikNAEZpDTyM02miWMNIadTaYhrCmGpKYetADaKXiigD5LsvB0lwwl1a9kmY87VPArpNP0HTbSPENqgP8AeYZNWLu+srFN11cRx49TWBeeNIS5h0y0lupO3HFeYrm110KmmAaT4zktz8sM/Irt5r6wtU3XN1FEB1y1cE2ieJPEF4l5PEtpj7rdCBW9p/gG3Zg+o3U1y3cZwKYakl9420i3JW3Et03YIvFUv+Em8SagQumaMyKejOpNdfp3h3SbNV8iyiBHcrk1sRQhQAowB+VO4KPc8wbwn4r1e8W7v54bdx90g4I/KtiD4eSTENqOsXE/sP8A69d+iVKseaLjscfafD7QIyN8Usx/23ras/CugwAbNMt+P7yZ/nW0iVMi80XY0ilb6ZYw/wCps4I8f3YwKtxwIOigfhUypTL66trG2a4upViiUZLHtQIesQ9KkEYxWDoPjDQtZ1A2Nnclph0BGM10yrmlYdyNYxjpTxGKlVKZdT29nCZrqaOGNerOcChAAiXH3RQbeNuGjQj/AHa5PU/iX4VsHKC7a4YdfKTNUYfi54ZaTa6XSA9ylVZi5kdhc6HpNwD5+m2smfWJayrzwF4Vuh+80eBSepTK/wAq1PD/AIk0PXEH9n30Urf3M4YfhW0I+lLUejPOLv4SeG5ATbtd2rdikucVUPw11yxXOi+LbyNh0SQnFeqCOniP2ouHKeMeItH+KDaNPp80lvqMEq7XZMByKk8LeNLrwxpVvpWseG723igXb5iLkfWvZRH7U2W1hmQrNErqezLkEUXDlOQ0Xx94W1PCx6lHC5/gm+Q/rXU27w3CK0MqOp6FTkVi6x4A8L6qh+0aXCj/AN+IbSK50/DPUNKLS+GvEl5asPuxSHclOyDU7jVpIbTTri5uNvlxIzNu5GAK8k+H3gXTfFdhf65qkUkTXVy7W/lHbsXPUVP4xn+JUWhXGl6hpsd1BINrXNuMtt+ldN8PfGPhiDR7PR2uGsJ4IwhjuV2Et3osK+upQfwb4y0D5/DfiBrqFTxbXfP61NZfEC70uUWni7Rp7CQcefGu6M16VbvFPGJIZFkQ9GU5FNurG2u4miubeOZDnKuuRSv3KM/R9W0vVoFn0+8huFP9xuRWhs5rhtf+G1grSajoN5No10o3bom/dn6iuW8JfErxHbpN/aulyanY28hja8t09O9PlFzHsPlA9RmkCMp+XOKzfDHirQfEcQfTL6KR/wCKMnDL+Fbuz6VDiUmRxOM471YQ5qMw56Uqhl9xSV0Ig1LS7XUISk0St/SvPvFHgqS2jeW0j8xRyBjpXp8bfhU21ZBhgCKzq4eFVeZvRxM6XofOclvNDJxGqsvByuMVfsSD8siqx+let+IfCFnqG6WICOU+lcBf6RPpVyyTRnA6N2NeZVoTpvU9GNaFVXiRWtu2wlTgE5+ldNpV4wiEcgDAViW0ZxhTyav2u5Mjgms4yszKcTrLG/ltwOfMhPUdxS3+j2urRedZ7VcclexrKs/NSHzA271Faem3bW8nmRcZ+8vrWsuWaszOMnF3RyWp6U0LFJNwK/wHqPpVG0vJLS7SQnYq/LkivUriCx1uAkYWdfzBrgPFGltYzs0ylX6I23INcVSm6bujthUVRW6neeFvE1vqCfZLjb5g7N0NY3jzwO90x1bQlSOf700H8Mn09DXmFpq01rdFXfZKOAwNer/DnxPHdwfZJp2aVDj5z1rWFSNVckzNwlR96J5gks1vcHcHhmQ4ZTwQa7bwp4lLFYZm2uP1rf8AHPg1dadr+xMcNyq9h9/2NeWTxXFjdNFMjRTRnBHcVnGdXCTutjVxhiY67nvOlagJUXDZrZikDDrXjnhLxEwYQzNhh0969J0rUFlRfmr6PC4qNeN0eRWoSpOxvUVHFIGHWpK7DAayA1FJbq1T0UAZ01grZ4FZ1zpKsD8tdFTSoqJQT3KUmjh7vQFfPyA1nz+G8fdXFejNEh7Co2tlI7VzTwVOXQ1jXkjzZNDaOTlf0rb0208lQAtdS1ihPQUq2S+1ZwwMYu45YiUjKtrVnlU4reiXYgWkihWPoKkrujHlVjAKKKKoQUUUUAFFFJQAGkpc0lABRRRQAUUUUAFFFFABSGlpDQAlFLSUAFFFFABRRRQAhopaSgAooooAKaw4p1IelADaKD1ooAKbTqbQAUUUUANopTSUABpKWkqiWNakpzdKbQIbRSmkppgNpDTj1pDVCY09KYelSUw9aBDabTqQ0AIaYwwafTW6GgBhpppxpKogaaYwp9IaAGUUu2igD5Y0vwMjsJtWupLqQ8kZ4rrdN0mxsUC21rHHj0HNaEQGMY/GpVWvMNhEj4Hap409qVF4qZFphcRE/wAiplWlValRaLDERakVakUDGNvNSIlMYxFqZU4pQtLO6wQPK/3UG4/SmBHczQ2tu807qkaDJYmvDPiZ4zfXLk2VmxWyjb/vs+tS+LvE2q+LtV/s2xjkW337UiTq3uab4x8Ex+HPCtvdXLlr6Vxu9FHpVWM22yn8IwT43s8e/wDKvo5Vr50+Dy7vG9p3xn+VfSKL+lTIuOxl+IdUttF0mbULpgqRr+Z9K8F1PUfE3j7WGitEmki3fLEnCIPeu2+PE93c3Om6Lbq22d8nHQmu8+Hvhi38O6DDbqi+ew3TP3LU9hLVnmOnfBfUJbffd6pFDIR9xULY/GsXxL8KfEOkwNPb7L6McnyvvAfSvo8LTtgYcjNFxuJ8c2dxeaberLBJJBPE3UcEEV9HfCXxZ/wk2jbbkqLyDiT/AGh61wfx/wDC8On3UOu2Uaos7bJwBxu7GsP4FalJZ+NYbdc7LgFGpvVEx0Z9IhKcEqUL/kU8JUWNSIJTglTBacq0wIglKqVP5Yp2wUAQGMEYx9axNf8ACHh/XEK6hpsMjHo4XDD8a6QKKNlCA8om+H3iDQZWuPB/iCVF6/ZLk7kPtU1v8QNU0N1tfGWh3FsRwbqBd8R9/avUdvNRXFpBcRtHPCkiHqrLkU7ktdjzP4keNtNufCQttAv4rq81FhBEsb/ON3XjtXV+BvDtvoPhW10vYrYjzLkfeY9a57xN8I9FvbldQ0SR9I1BG3o8P3d3+7VKLxX4u8G7YPGGlNfWKnA1C15wP9oVVr7E3tuaviX4Z6TqE76hpLyaTqOcrNbHAJ9xWRD4h8YeC3EPiqybU9PHAvbZcso/2hXoPhrxFoviK0FzpN9DcJ/EAeV+orTuUhaBxMqtHj5t3SkvMNN0ZPhzXtI8QWa3WmXkc6nqoPzL9RWtsr5S8eeJo9M+IF1eeEHNjFE+0+UcJIw6nHSvSvht8arXUWj0/wASqlrcH5RcKP3bfX0ocRKXc9i8vpTo8g81JayQXMCzW8iSxsMqyHINPMdTysu9x0ZyKr6jplrqEDRzxKwIqUKU5qeNs02k1ZiTcdUeZa54futJkZ03SW+evdao2jjHBzmvXJoI7iJkkUMprhvEnhWa0c3enAsnVoxXl4jCOPvQ2PQo4hVPdluZ1rM8XAPBq7DIXfOQCKxo51PDcMOo9KtxuSu5OtckWXKNmbEVxIH82Btsy/ka11mtdaszbX0arNjvXMW821hv4q6LhJAQrFJR91hWifNoyFeJxnjnwlc6fK11bjzIf5VzWl3t3p9wLm1OHDc17jpcsN1YG0vzvc8ZYda4Lxh4TOnStc2akxE52iuKvQdPWJ3Uayqe7I77wN4mi1ayQswEwA3L3qTxt4Wttdtjc26rHeIPlf19jXkOjXkum36XkDMuG/eADqK9p8O6xDfWqTRsGBrWjVjWjySMKsJUZc0Txd7e6sbspNG0UkbYIPau28Lay2FR2INdX4s8OQ6zC08e1JlHysByR6V59BYzWt2YyGVkPI7is48+GqXjsaylGvDXc9Y0u+WRBzWxFIGHrXnuiXMiBQc8da6/T7rco5r6TDYlVYnk1KbizXopkbhhT66zIKKKKACiiigAooooAKKKKACiiigAooooAKKKSgBKKKKACiiigAooooAKKKKACiiigBKSlNJQAUUUUAFFFFAAaQ9aWkNABRRRQAUh6UtFADKKVhzSUAFJ3paKAG0UUUAFJS0hoASg0UU0JiUxutPpG6UyRtNp1IaAGnpSU6m1aExKY1SGmnpQIYaSlpKAEptONIaAI260009qaaoljTTT1pxpDQIbRS0UAeMItWEWsSPxRobX4sVvo2mJ24HTNdAi8Z7V5tjQVF46VMi/hQi8D+lTIvSgpCIvNSotORakVeKdigVOKlVaVFqZVoAaqcU8xq6lWUFTwQaeq1Ii0wMvTvD+j2N091Z6dbwzP950TmuK+P2F8Nwcf8tq9NVa8z/aDXHhy2PX97TiTPY8/wDgqpbxxbYHQH+VfSSrxXzl8DBu8cwY/uNX0mF4okOJVm0+znmjmntYZZIuY2dQSv0q2q09VqQLSLGKnFSBelOVaWRo4YmllZVRRkk9BQgvY8w/aJuIYfBqQOAZJpl2D6c15V8FbWS58e2O1SwQ7j9KsfGzxcniTxH5FnIWsbTKIezt3au//Zx8LTW1pNr95GytN8sAYY+X1rR7GS1dz2FV4p4WpFWnBaixpcjC8U4LUgWnKtFguR4p+3mpNoxS4zTsFyMJS7eDUgFLtosIi28Uu3pUpWo55I4ImlmkWONRksxwBTsDE20yWGOZGjkRXVhghhkGqWkeINF1aeS307Ure5lj++qPkitXbQK5514h+GOntdNqnhm4fQ9TzuDwHEbH3XpXE/EHxj480Hw1PpGtaUpmlXy11GDOwr/Q177tqC/sbW/tmtryBJonGGR1yDTTE43PhKTEgyoJY9fevoH4F/DLTZPDUmqeINPiuZL5MRpIudievsTVnx38FLZroar4YVI2Rt72bn5H9ge1df4I8cWU7R6Dq9qdI1KFdnkScK2P7pp+hCVtzDufDXifwCWu/Cc76npIbc+mzHLIP9hv6V2HgnxlpHie3xA5gvE4mtpeHQ+mK6kBWXjBU1x3jPwHZ6xINS02RtN1aPmO5h4LH/a9aV+5VmtjriuaTZivO/DHjm50nVh4Z8bGK2vhxDcA4SYetekRlJEV0YMpGQR3FDiNSuEZqbarLg8g1Htp8ZxQgscr4n8LJMWu7MbJe4HRq5SNnjdreRdjL1zXrYAP41z3ibw7FegzwDbMPQda4a+ET96G52U691yyOKYKep6UihkbevFK8U0UzRTRlXU46U/oOa87lZq2XIJWuItjNscfdPvW7p9xHd24s73BfGBnvXNRYVweTVpnaQBlO2ReVNapXVmK5n+JvC5tZnmt/wDVvyw7VneD9Un0fU2tJ3VbYtwCcHmu/wBNvFvbf7NdKA49a5Dxz4cfP2m3X515BFedWoSpT54bHXTqqpHkkejWN1wrBgyNzVPXdHiu1F5bqFlXr/tVzPgHVjNEtjd/LMg29c12sEzRv5b9DXbBqrA5WnTlY5y0gHUAqRwR6Vq2cjIR6Umo2skcguY8MCfmUDrSIcjIrSknB6EzfMjdtJs4q+jbhXO28u1hzWtbTZAr16FbmOSUbF6ikU5GaWugkKKKKACiiigAooooAKKKKACiiigAooooATkUlKelJQAUUUUAFFFFABRRRQAUUUUAJ9aSnHpTaACiiigAooooAKKKDQAlFFFABRRRQAh5FNp5plABRRRQAhpKWkoAKD0oooAbRRRTQmJSHpSnrRTJGUhpT1pD0oASm06kNUgEPSkpaQ0xMYetNNPammgQ00lOPSm0ANbpTDUjUw00JjabTqQ9aZI3FFLRQB8K6IW/te3OTu8wc/jX0naLmBCf7or5v0EZ1m1H/TQfzr6WtV/cp/uivOZt0HovyipkWhV4FTIvFCBAiVKq+lKi8VIi0yhVWpVWhFqVF4oARV5qVVpVWpFWgqw1Vry/9oj5fD1qOxlr1ZVryv8AaM2jw9aZHWbinHcznscH8BV3eOYuOiNX0sq183/s/KW8crjoImr6WVeKJFR2GquakC+tKopLiaG2geeeRY40G5mY4ApJDbsEskUELSzOEjQZZicACvn74xfExtVeXRdFnMdmp2yyjrJ7fSq3xi+J02tSy6NosrJYKdryL1l/+tVj4QfCh9aWLWvECvHZk7o4Ohk9z7VolYz1kzI+EHw7u/E+oJqF9G0elxNlmYY832FfT9jaw2drHa28YSKNQqqBwAKNPs7eytY7W1hWGGMBUVRgCrQWkUlYaFpwWnAU4CgY0LzTgtOVaco560ANC07aMU4CnAUANVe+KMc06mXEiQQPNIQERSzH0oASaSOGNpJGVVUZJPQV87fHH4jDVHbRdHlb7JG2JpFP+sPp9Kf488f67421j/hG/C0Uq2jvsLJw0vufRazfiX8N7Xwl4Ftb6aaSXUpJVErbvlGewFUtDN3Yz9mtmk+IMjDcF8g8V9PYr5m/ZiUf8JrN8uSIDzX05g0mVHYbtoxT9vFLtpFDMVz/AIt8I6P4kt9l9bgTLzHMnyuh9jXRgUtAmrnktvq/if4ezra+IfM1XQt22O9VcvEPRv8AGuy1jxlotl4Uk8QR3cc1uEzGEOS7dl+tdJdW8N1C0M8aSRsMMrDINePeOPhY1lfxa14cjM0VvIJn012/dsevy9hVppmclKK0JPB3gM+Llu/E3jSBpLm+/wCPaFjjyI+2Persc3iH4cTiK687VvDueJQMy24/2vUV1vgjxdpviGAwR/6LfQfJNavw8Z+ldJcQxXETRTIHRhhgRkGi/caStoV9H1Gy1axjvbCdJoZFyGU5q1tFeY6t4f1rwPqja54TR7rSmO670wc49Wj/AMK7jwj4k0vxNpi3umzBh0eM/ejPcEdqTXYal0ZsqcVKOfpURFSRntSWxZka9osd7EzxqFlHQ1xE9vJbymGYEOP1r1NaxvEmjJfQeZH8sy9CK5MRQ5vejub06n2WcKo9akHHSlaGSJykqlWXgil256fhXCkaPQnik3L8rbXHT3rXtbqO+hNvPjeBgj1rAwy81Zibcyyp8rr1x3o0ejGmZuo6bPourLeWo/cM2XHpXc2En22xWQEbwKqKbfULPawBJGCKTRVaxuPIb7h6VhTh7KdujNJy54+aNS2kz+7kHPT6VXuYfJIP3s9wOtWrqHkSx9aah89FTcVI6fWupqzsYJ6FHfg1bs7jBAzUd1b7QWUAEfeFQRZDVUZODuJ6nR28ucc1bFYlpNjAzWpDJkCvUpVFJGDVieikpa1EFFFFABRRRQAUUUUAFFFFABRRSUAJRRRQAUUUUAFFFFABRRRQAUUUUAIaSlNHagBKKKKACiiigAoNFFACUUppKACiiigAphp9NagBKKKKACkNLSHpQAlFFFACGkpTSU0AhopTSUyBhpKcetJQA2g9KU0lNMBtBpTSVQmNNMqSmt1oEMpD1pTQaAGmmN1p9NbpQJjDTTTj0pKokbRRRQB8M+HR/wATu0HrKP519N2y4hT/AHa+ZvDH/Ies8f8APUV9PW6/ul+leczboPRanReaSNamVaENAB0qRF4oValRaYxUFShaEXFSqtAIFWnqKUCpVWgeoirgV5P+0jx4fsx0HnV64Frxb9pjULcWljYB8zFy5X0FVFETehyv7Pgb/hOV28jymzX00o4r5l/Z4uI4vHKrIwXzIyq+5r6eC0NDWwxiqIWYhQBk188/G74iyateSeHtFlYWqNtmdP8Alq3p9K7H9oHxs+iaYuiadLtvLofOwPKJ/wDXrzv4Jaf4UXUDrXibWLKOSJv3NvLIAc/3jVJWJbuzpfgx8KGlaLXvEkGE+9BbuOv+01e+wRpGgjjUKqjAAHArmk8eeDAu1fEOnAD/AKbDirEfjbwiyZHiHTj/ANthSKujogtKGXdt3DcO2ea4XxJ8VvBukWbyJq0N5KB8sNud7E1w3wXvtY8aeP7/AMTXVxOlpCNscQc7AD0FOwubWyPdsU7bQo9qcBSKFxSgYoFKKAAUooFSAUAMC5pJYUliaORQysMEHvUlGPzoAwtA8I+HtCuJrjStLgtpZTlmUc/h6V53+1L8vg625wDcCvYu1eN/tU4/4RGzHrcCnF6kz2OF/ZcG7xpcHPSD+tfT2K+ZP2VlDeL71vSD+tfTmKGEdhMUYpcUYpFCUU6igBMUYpJ5EhiaWRgqLySe1c54V8baD4l1G8sdKuvOltG2vxwfoe9AGX478CJqk66zoc403W4PmjnQYEn+y/qKj8C+Npbm8bw/4otxpuuQ8bG+5OP7yHvXe9q5vxz4Q0/xRYBJh5N3F81vcx8SRN2INUn0ZnKLWsTpOGUhsEfzrxT4tzWvgTxJY634Xcrq15LifTYRkXSd2KjoffvUt/8AEbXfAlnJofiPTJr7UR8lhcxj93cemT2PrXS/DLwbPBM/irxOwvPEF8NxZ+RboeiJ6U1pqTfn0N7wF4usPFelieANBdJ8txbPw8b9wRXS+9cH4z8I3MN//wAJP4XK2uqxcyxLwl0v91vf3rc8EeJ7XxHZHKm3voTtubZ+Gjb6UNdUVFtaM6SNqmUAjFVsc1NE3bvUmhjeItHS5jM0YxIB+dccQ8chRkww616eRuGDXO+IdI83/SIRhhyfeuOvR+1E3hPozj5Q+75u9OjOw5XqKdPvEhV+o9ajHHbNcb1L2LcdwYZFuUBIH3lrdiZbuASp161zUblX55U1f065NpcKu79y549qpaqzGzrLNjJAqt94VWuEMUu4fdPWm285WUMv3auzKjxFjyDWrXMjLZkI3TYYN8wHK/3hVOaMI2V6GiN5FnUo5AFWJ1Gx5lDOHPKjsayXZlkMTYrRtpenNZY+U4IxVmFsGtaNRwZMlc3Im3CpKoW0vvV1GyK9OEk0YDqKKKsAooooAKKKKACiiigApOaKQ9aACiiigAooooAKKKKACiiigAooooAKQ0tIetACUUUUAFFFFABRRRQAGkpTSUAFFFFABRRSH6UANPWiiigApD0paSgBKKKKAA9KbTqQ9aaAQ0lKelJTIYjU2n0wigBKSnU2hAIaSnU2rQmIaa1ONNagQ00lKaSgBppKcaaetAMZTT1pzdaQ1RA3FFLRQB8O+Es/8JFY4H/LUV9QW6nYv0r5g8HDPiSyA/56rX1LAvyL9K85m0R6rUirQi8VKq0ygRamReKRV4qVF4FACqtSBaFFSqtAAi08ClWpFFFhnmfxF1/x9Y6mbXw7onm2xXibZuyf6V5Dr3hX4ha5fte6lpN7NM3crwPpX1aB7U9V/KtLkcp8h2Pg/wAcaXdR31to99DLGdysqdK9c+HXjnxxd63BpOtaJI0Z4abyShX3PavZAtKEXsoFF0HKfJvxY0/xJeePNQnutLu3XzMRFYiQU7YrkjoWtZJ/sm9yT/zxb/CvuERIeWUH8KURRj+BfyobEoHw2+ga0MZ0m+Gf+mDU06LrC/e0u9/78t/hX3T5UZ6xr+VKIIW/5ZJ/3zRoOx8M2Xh/W7u5S3t9LvGkdto/ct1r66+EHhf/AIRXwdbWUsYW6ceZP67j2rrUghVsrEin1C1MBxSGlYUdKWgUooGFLS0qjvQAAU8UlLQAvakpw6UUAJivGf2rMDwlZjj/AI+P6V7PXh/7W7EeHNMA6G4P8qcSZ7HK/snr/wAVVqHr5A/nX03ivmX9ksZ8Tai3pAP519N0BDYbSilopFBTWIAJPanV5H8e/iUPDdgdD0aTzNZuxtXZyYge/wBfSgDn/jr4+v8AVNWXwH4SZpbqVtl1JFzjP8A/rXoHwe8CW/g3w+glAfUJlDTye/pXO/AH4dNo1l/wkmuIZNXvP3n7zkoDz+dev7eKQeQ2ilHX2oxmmBieL/Dem+JtIfT9Qh3KfmRxw0bdmU9jXH+Gdd1Lwfq8PhbxTI01u/y2OoMOJB/db0avTQMVl+JtCsPEGlS2F9EHRxwe6nsQexpxfciUeq3NNGV1DA7lIrhvHPhe8ivR4n8M7YdVhGZYxwtyg/hb396oeGNdv/Cerx+FfE0xeGQ4sL1ujj+63+1XpS7WXcOQRT21FpNHP+B/FFn4m03zo8xXUR2XED8NG46giuhHBFePfE3VrHwp4zs7/wAPs02sTkC7sLddxlj/ALxA6EV6b4W1yy8QaRDqNlJuRx8y90Poaco9UKE+jNuNsinOu5cYFVwcGrEbZFSjVHKeJtIwTcwp9QK5soVwSDXqEqKykEZBrifEuntbXRkVT5Z5HoK4K9Lld0dMJcysYqjIJqSEqw2P+FMBp23jdmuYaNnSLgKvkyvlh0rZtZsHy2wVPSuSPzBXU/MnNb1hMk9sGU8itYyFJF2+A8nesZDDnpSWkwB+b7rcMKs2ziSPDckVTu1MM28D5D1xRKPVEpi3ERViMg45X3FNhbnBqS3czxMjKFZDlOfvCoXG358EZ7elLcZbiba3tWjbyZ71kxtuWrVvJjiuvD1ejM5xNUHNLUUTggVJXcZi0UUUAFFFFABRRSUABoNBpKACiiigAooooAKKKKACiiigAooooAKSlPSm0AFFFFABRRRQAUUUUAIaKWkNABRRRQAUh6UtFADDRS44pKACiiigBtFFFABTadTaaEwpDS0GmSJTWp1IRQA2m06kPegBKSlpDVITENNPSnUlMRHSU402gBDSGnU00AxjU0089KYaogSiiigD4h8Fj/iqLHH/AD1WvqaEfIv0r5Y8FuieJrFpCQolXmvqq3w0SleQR1rz3ubxJEFTItNQcVOi0DBFqVRSKtSKKAFQVKBSKKkVaABFqVaRRUi1YCAGpBmgU4UAAp4XikUU8UAKKUUoooABTwOhpFFSCgAxQKWlAoAAKcBQvWnigApcUClFACU4dKKUUAJSjpRS4oAK8L/a6JHh7S8d5z/KvdcCvn/9rq8h+xaVYhlMpdn29wMU4kVNjI/ZFQNrmqOeoiUfrX0tXzP+yPNGmv6nEzAO8IwPxr6aWhjhsNNOxgUtYXjfxLp/hXQLjVdQkCpGp2r3Y9gKRRg/F7x7Y+CPD8k7Msl/KCttDnlm9foK8z+B3gO88R6w/jzxZumllcyW6Sd/9r6Vh+CNB1j4weOpPE2vCRNJgf8AdofulQeFH9a+nLG2hs7WO2t41jijUKir2FLcCZVCqFAAApaKKYCAUtFAoABSmj2ooAxvF3h2w8R6TJY3sec8o44ZG7EH1ryy+8WeNtBuofAcVgk2pz/JZ6lK+I/L/vEd2Fe2Vz3jnwzbeI9L8snybyE77a4XhonHQiqjLoZTh1RnfD7wHZ+HUkv72RtS1q5+a5vJeWYnsPQVR1yxufButnxFpMbNpc7Z1C2Qfd/6aqP5/nV34deI7y7Eug68iwaxZHZIueJV7Ovsa7G4hjngeGRQyOMMCM5p3s9RKKcdCPTry31CzjvLWRZIpBuVhVpGwa8302S58CeIxpdwS2gXr/6K56W7n+D6eleiqysoZWyD0x6UpKxcZXLiYYU17WG4DRzKpU8c1HC3OKsHmpa5lY0Ts9DgNf0xtPv2i58s8oaz2UA4Jr0XWdPXUrBo+BKnzIfevPJo3jkZJFKspwfavNnDkdjpT5tRqkKwxVi1ka2nDA/un/Sq+Mj6VKqho/LZutZxdgOihmKMsitkHrg1fnVZ4vY1zmkXHzm3kb5h69xW5ZSFS0bkbeoraL6ENFaEtHIUHDLyKeIZWXzJZA249ugp18mCJk+8PbtT4WDptz8r/oajZjuV4mKsQasK3zCobhSPmPBBw1JG+RTvZ3QeRrWsnFXUORWNBJg4rTt3yK9KjPmRi1YsUUlLWyJCiiigBM0GkNKaAA0lFFABRRRQAUUUUAFFFFABRRRQAUUUUAJ60lL60lABRRRQAUUUUAFFFFABSGloNACUUUUAFFFFADG60UHrRQAUUUUANopTSUAFIaWkNACUGig1RD0EoopD0oAbSGlpD0oASkNLQelUhMbSUtJTEMPWkNKetIaAEppp1NNADW6Uw9KeelNpogbRS4opgfDa6HrkEgcabdqynIPlnivRPB3xE8TWctvp1/pr3SZCKSjK4Fe3CNf7o+lOW2h3BvKj3Dvt5rz7myiOtWMsEchUqWXOD2q2opiLxUqg0FDlWpFHFCrUirRYAReKlUUiingVVrALTwKAOlOA4pgKKcBSAU9RQAoFKBQKcBQAopdvPNCin0AJznAp4pBTqAACnCkFOA59aAFFOFGKUCgAxS0uKBQAYpaKdgUAIBS+/egfrS0AeX/Enx14v0LUmstE8KS3sW3IufmIJ+gFeB+L9H+I3izVn1XVdF1CWZ/uqISFUegr7MwMdBRgVXMQ4anxR4ZsfHfg/WItUs9Fv4pYzzuhOGHoa+gvhX8TdW8TasNJ1Xw5PZTBNxmAOz8cjivVCqnqB+VRyeTArSsEQDknpRdAo21IdW1C10ywmvbyZYYYlLO7HAAr5f13UNY+NXxBTTLDfFolpJ17be7H3PatD4yeNL/4geKYfBHhR3ltPM2TOnSRv/iRXtfwr8Daf4J8PRWcCK1043Ty92ao3LS6m54V0Ox8PaLb6XYRLHDCoHHf3rUPWloNMBKKXFFAAKKKKACiiigAopRRigDj/iB4blvBFr2jYi1ix+eJhx5q9429jWl4G8SQeJNHW5VTFdJ8lxC3DRuOoIrfI4rzPxrZ3Xg7xJ/wmmlqzWMvy6rbr/d/56Aeo7+1UndWM5LlfMjuPFGjWuu6PPp10vyuvB7qexFcv8OfEDpe3XhLVbhX1CwO1X3f6xOx+tYt34y1rx6G0/wHG9vaE7bjU5VwE9Qo7mnXHwxh0LT11jR7m6n16A+a9xI5JnPdT7GqS0szNybfNE9VHBq1C24e9c34N1yHX9FivE+WUfLKh6o46g1uRuVaoehvF3Vy6jbTu9K53xppfy/2hAPlP+swK6AHIqTak0L28oBRxisa1Pmia05WZ5cqHOPWiQbSNtX9Ys5NPv5IWXgHKn1FUV+Zua8+3Q2aIrlpVkjuI+q9a6GylaW3WVW/KsVsZ2noam0qbyLg2zH5eq1UWDOnXdMqsD8uORVT/VylP4T0+tNtpGW6Uhv3bcEVPex7l+U8jkVb1RmOlYNCZCpOBhxVLlT0Iq1Zyjgt0PytmobmLyZWVnyxOR9KiOqsUSRt0NaFrJwKyYG5wauwPhq2oT5XYmS0ubEbZFPqrbvVkV6SehiBo7UGkpgFFFFABRRRQAUUUUAFFFFABRRRQAUUUUAFIelLSGgBKKKKACiiigAooooAKKKKACkNLSHrQAUUUUAFB6UUUAMopWpKACiiigBDSUHrRQAUhpaQ0AJRRRVEsSiiigQw9aQ9KU9aQ9KAEoooqkA2kPWlpDTJGN1pDTmptACUlLSGgBtMPWnnrTG600QJRS0UwOQUVMgpijipkWvOOgegxUqCkRakVaYDlFSqMUxRUgqkgFAp205BzQBUgGKYAKeKQCnAUAKBzTxSCnDrQAopwFIKevSgAHSlHWlFKKAAU4dKSnCgAFPFNUGn0AKKUdaTFPFABSgUD71OoAKKKKACgUUUALzRQKKABuBk14H+0X8SJo3Hgrw67PfXOEuHj5Kg/wAA9zXUfHz4kxeD9GbT9PkV9XulKxKD/qx/eNcn+zt8N53l/wCE28TI013Md9ukwyRn+M57mk+wLudZ8BPhtD4R0ddS1CNW1a5UM5PWMf3RXqlA4AxRT6BcKDRQKACg5pe1JQAUUVHd3FvaW8lzdTRwwxjc7u2Ao9SaAZJRXi3jb9oTw7pNxJa6FZS6xKhwZd/lw/g3JP5Y964C5/aO8WyyH7PpekwpngMjscf99U7E859U9KWvmnQP2kdQSZU1vQ4JY8/M9s5Uj8DmvdfBPjDQ/F2nLeaRdrJ/fjPDp7EUWBSTOhqK7t4rq3kt5kDxyKVZSOCKlopFbnmvhCP/AIQTxJL4bkCrpN7I0ti/QKx5KGvSiAw9QaxPGWhxa5pLQnCzxnzIZOhRx0NQeBtZbULFrO6wt/aN5U6dwR3q3qrmUfdfKzn9Shl8G+Lhq0PGk6i4S5TtHJ2b8a9BikWSNZEIKsMg1R8RaXbazpFxp10oaOZNp9vf61y3wy1mUS3vhXUZg9/pb7Nx/wCWkf8AC35UPVXBe7K3c9At3/hqz0P0qknrVuM7lzUo1M7xdYfbtO+0xrmaLk+pFcIpIavUoCMlG5VuDmuE8TWDafqToq/u3+ZPpXBiKfK7nTB8yMs4IB71Fcq3k+dH95Oam2/lQF2nHVT1rFaO4zR0q4W6tldDnFbKN51uOgYVz2jsltM1vgANyMVtWsmyXZ/C1aRZMkQf6q5K/wAL1ZlVbiAScGSP5Sfam6lDujJ/iXkU2xlXcv8AdcYb2qHpICq26OTmrcTZUEVFexspOcZBxTbVu1N9GI1bZ+lX42yKyYmwa0Ld8jrXoUZXRlJFiijtRXQSFFFFABRRRQAUUUUAFFFFABRRRQAUUUUAFIetLSGgBKKKKACiiigAooooAKKKKAA0lLSUAFFFFABRRRQA1j2pKcabQAUUUUAIaSlNJQAUHpRRQA2iiiqJaEPWilNJQIYaKU02gBKKKKauA2kNLSGqJEbpTKVutIaAEpDS0hoAaetNbrTjTW600QxKKKKYHLqtTKKYq81NGK886B6jAqQCkUVIBQgHKKcKQU9RVgOAwKUEZ6isfxhZ6lfeHrq10qcwXbpiNwcYNeH6h4M+LlpbPP8A2xOyoCxC3lNK5Lk0fRQ+tSL0r5B8Map8RPEOs/2Xpet30lyM5Vp8AY+tej+GfDPxkt9btJL/AFOR7QSAyg3CkbaLD5j3kU4V5d+0F4i1bw94Tt5tLu5LW4kmCmROuK2/gnq2oa14Ftb3Urhri4YkF26mhoE7ncCn14V8eviRrnhnxLZ6dotwkSqnmTApnd7V6l8OPEkXijwra6orKXZMSgdm70NCUrnSilrwX49/FDWND16HRNAuUhaNQ9w4GTn+7XqXwt16bxH4MsdTuWDTOmHI7mhoalc6kUq9a8L+NXxB8T+HvG1rpOj3ccMMsYJBjySSag1TVfjdbrDNYQreRSIG+W3GR+tHKTznvw60teEeFde+Ndxr9rDqelBLNpAJma3xhe/Oa9m8QNqa6JcPpZjW+EZMe9cjdRYpS6mnThXjfwn+KGpar4gufDviuOG21CNyqbV2Akdql+LfxWudB1qDQfDccN1qDMBLuG4Ln+H60WJ51a57CKWs7w3JqE2iWs2qKi3jxhpVQYAPpWjSLCiiigApe1Hak70AKK5H4n+OdL8E6DJe3sm6ZxtghU/M7VreMPEWn+GdCuNV1GZY4oUz7sewFfMWi2Ot/Gn4iNf3vmJpMD9P4UT+6Pc0mwSuafwf8F6j8RPF03jPxOHeyEu9FfpIew/3RX1BDEkMSxxqFRBhQOgqrommWmj6ZBp9jEsUEKBVVRV2hIGJRRRTAKKKWgBKKUdKSgAPSvmn47+Kta8Z+L18A+GfMlgRwsyxn/WP7/7Ir6RvVke0lWLiQoQvsa8u+CPw8u/DmoarreuQqdSup3CNuzhM/wBaaIkruxR+H/wE8M6XZw3HiKNtUviuXRnxEp9AB1/Guzvvhb4Bu4fKk8M2EY9Yo9h/MV2dFFyrI+ZfjT8F/wCx9Ol1jwyrS20Q3S255ZV9V9a8x+Fviy88KeKra8hkYQu4SZM8Mtfcd1Ck9u8MihkdSpBHBr4U+J+mLoPj7VtPgXbFHcEoPQHmi/UzkrH3Ppl3HfafDeREFJUDgj3qzXDfAq8mvfhlpM02S3lYJruaGtTSL0CuF8YwN4b1xfFlsGEG3ZeIvQr/AHvqK7uquq2NvqNhNZ3KB4pUKsDRF2ZM43R88fEf48Xl00um+F1Fmh+VrmTlz/u9hXFfDrxZLoHiqPXL66luLi4fbKS+4kdyc0vj74fXNh4vl0ewt3lmkfNsijJdTXoPw5+Ab7Y73xTcsv8AF9liPP8AwJq02Oe0pep79pN7DqGnw3luwaOVAymr8DbTt9a89+H/AJnhzVrnwjcuxhQ+ZYs7ZLRnt+Fd8KzkrM6ISui6B3ql4psf7Q0gyIuZYfm+tXIjlKsWzAMUb7rVnVjzRsbQfKzy9VBODmlwcFRk1p+I9PNjqska8Ix3J9DVDGw4615tjdoq3ayeUssfDIc1s2s3nW6Sqckc1TVcthhw3FO0oiGWS2bjHIppg1c3YyJoN2ck1mxK8N00J+6eVq5ZNtkaLPB6Uy/Vl/eAcocitGrq5nsN1N3+zJPGhdgdriqyfKwx/Kr9uRIrJ2kHFVZ49uMCpWqsNlhG4FXrV+lZtucjFWrdtpwa3w8rOxM0a6nIpahhbipq9FMyCiiigAooooAKKKKACiiigAooooAKKKDQAU2l7UlABRRRQAUUUUAFFFFABQaKDQAlFFFABRRRQAUUUUAI2abTiOKbQAUUUUAJSU6mmgAoooNNANooopk3ENFB60UCGnpSUrCkoAbRRRVITG0hpaDTENamHpT26UygBKQ0tIaAGmmtTjTWHemiBKKKKYHOqOlTIOaag4qRa886B6DipFpFFPUU0gFVakHSminiqAVapa9n+xrvb18pv5VeFVNdX/iT3Q55ib+VNLUUtj5v/Z0Qt8TLhvRHz+dfUAFfM/7OEIPxHvW5O1H/APQq+mhTe4o/CeMftV5HhOzx0+0D+VdP+z+gj+G1iQc5ya5j9qwf8UnZHn/j5H8jXS/BKUQ/Cq1lJGEjZjTYk9zw/wCK9pqHi74t6hY6XEZpYvkAB6BRzV34IeP4vBh1LS9Ydo4drFFI5WQdq6D4Awtq/wAUdd1mQbly/wCrVy37RvhX+w/Gn2+3i22upZcYHAkH3h/I0mupK2SOTms9Y8ZahrOvIpfyt9xMT2HYCvof9ly/+0+BGtScmCUriovg94MXTvhNc/aIgLrUoWkfI5AI4FYf7Ks5t59a0l2IaKX7v0OKVupS0djlP2l7h7b4mW06Dc8UKOAfY1r2Hx98S29pDGfDELqqhQ3z84rJ/aLnii+K9rLPnyY0jZ+M8Z5r1PTvi18MUsYI3uo1ZUCkNZtx/wCO0yVsL8JvirqPjTXH0+60L7IqoX81S2PpzXrWP1rgPDfxK+H+pahHY6TfRi4lO1VFuyZ/Suv1/VrPRdHuNTvpVjghQuSaTRalZHz7+09oVvpGs2niTTrlba8nO2REbDHH8VL+zL4Zg1rWbjxNqk63U0DYjSQ7m3f3jWHZWOrfGj4hzTzNLBpkP8YHEadgPc1ft4NQ+DfxGiiMkkuj3XRz/Evv7irMVo7s+ohx9BS1W0y9g1CxhvLaRXilUMpFWu9ZnQJRR3pe1ACd6r6pfW2m2M17dyrFDEhZ2Y4AAqaR1jRnc7VAyT6V8xfHDx7f+NvEaeCfCpeW2EuyZ4zxM/pn+6KTYGb4x17W/jF46j0TRvMXSYpML6Ed3avpLwD4V07wj4fg0uwjVdq/vHxy7eprD+Dfw/s/BHh9IyqvfzANPJjv6V3lCH6BRRRTEFFFL2oABQaBQetACik7UtBoASloooAKKKT9KAIruZILaSaRgqIpZiewr4W+I2qHxB481O+t13LNclY8c5GcCvdf2kPihBYWM3hTQ51kvJl23UqHiJf7v+9XnH7PHgW58T+KY9Tu7dxpdi+93YcSP2UUzKTvsfTfwt02TSfAek2Mq7XS3XcPQkV0w602NQqBVHA4pw60mzRKyHUYpR3pRQM4X4m6c9tJZeKrKHddac+XwOWiP3h/Wux0i8h1DTobyFgyyoGBFT3MKXFu8UihlZdpB71yHgiX+ydXvPDUhYCI+Zb7umw9AKrdGfwy9Sf4h6fJ9lg1uz+W605/NBHVk/iX8q6HRb+HVNMgvYGDJIm7NWJ40mhaJ13KwwRXGeBGl0XXdQ8NTf6lX860b/Yb+H8DTWqB6S9Tu4GIbGatiqQ4P8quRtlQalGpneMLMXOmLdqP3kP3vp3rkAqeXvJya9CKrJFJC/IcYxXn13C1rdSQMMbWxzXBWjyyudEXeIjYIB6VFdN5Riuh24b6VIzhgBtpdqzW0kLdxxWD3Gi3BKp2yKc4rSmCyR59RWFozKbUxr95eDmtm0bzbfa3VK2i+hnIrWrMpKH7yNxU14FJz/eG4VFdKY7pX7N8povIWubHy1YqyODn2qFpIYyE4erQOCDVQrsbHXFWUORVrSQuho2z9Ktg5FZts/NaEZyK9GnLQyY+iiitBBRRRQAUUUUAFFFFABRRRQAUhoNJQAUUUUAFFFFABRRRQAUneg0vegAoNFJQAUUUUAFFFFABRRRQA1qSnGm0AFFFFACGkpTSUAFB6UUU0JjaKWkpkiHrRQaKAGt1ptKetFADaKKKpCG0hpaQ0xDW60lK1JQA09aQ0p60hoAQ0xqeaY1NEMSiiimBhL0qVRTQvAqROteejoHr0p69aRelPAxVAOFOFIKcKqwCjPWlKCSMrKoIPUdjQoOevFPoAzdK8P6Jpdy91p+lWlrNJ954ogpb8a1B1pFznmn9aAMrxH4c0fxHaLaa1Yx3cKsGCvkYNWtN0fTdP0tdMs7WOG0VdoiXpir1KKAMnQfDeh6C0zaRptvaNMd0hjXG41PrWhaTrUccWrafb3qowZBKgYA+taFLRcVhqwxLCIVjVYgNoUDAA9KydD8LaBot9cXml6bDa3Fyd0zp1Y1s0o60rjOT8W/Dfwn4qvlvda04zzqu0OsrIcfgaxE+B3w8Vt39lTnHb7VJj+delUoz+NO4rI4TSvhJ4H0zVbfUrPTJY7iBt0Z+0ORn6Z5rpfFfhvS/E+ltpmrRPLbMQSqyFP1Fa/8AnpS0XDlRj+E/DGi+FtOFhotmtvDnJ5yWPuTyaPFvhTRfFNktprNmLiNW3LyQVPsRzWzThmi4WM7w3olj4f0yPTdOEi28fCK8hcj8TWoaSlPWkPYKG6UV5X8eviTF4R0RrDT5FfVrkbYwOfLH940Acv8AtGfE2S1DeEfD0pa8nG25lj6oD/CPc1s/s8/DNPDmmLrusQA6rcruUN1iQ9vrXLfs8fDmfUbv/hM/E0bSySPvt0l5LN/fNfRigKAFGAKlD2CiiiqEFFFKKADFBpaT+dAB2paO1FACNnsM0tFFABRRSE4FAAa8M+PXxhj0VJvDnhm4WTUSNtxcpyIP9kerfyqL9oH4vf2T53hjw3N/pzDbc3Kn/Uj+6v8Atfyrzz4LfCW+8ZXK6zrLSQaSH3Fj9+4Pt7e9PYzcr7GV8JvhrrHxA1f7XcmWDTVfdc3b8l/VV9Sa+v8Aw3omneH9Ig0vS7dYLaBdqqO/ufU1No2mWOkabDp+nW6W9tCu1EQYAq5SZUYiilpBTlx3oKFFOFIKUdKACuF+KUMumfYvFlqpL6c+bkL/ABQH735fe/A13Y61BqVpFfWM1pOgeOVCjqehBFOLsTJXRwMvxU02+22/hbTr3Xrxh92CMrGv+8x/+vWHrkHjuz1K18Zaw9pDDbOFexg5KxnqS3qK6L4QR2+kw6j4XWFIptNuCvC4MiN8ysfXgiu21S0jvtPmtJVykqFTV3SZiouSu2S2Nwl3aQ3EZBSRAwP1q7bMMla4X4WXcy2N1od02Z9MmMPPUp/CfyrtUO1hUNWZtB8yuXRwQelcz4ytMXCXSjAcYb610w5FUNftvtGnuO68isK8eaBvB2Zww4qe2wGDE0wIN+DT9qp905rg6GpCQbTWsDiOZcj61r2r7LjGeHrJ1uOWSxS6iHzQnP4VZtpi0EcnfrVRFJGnqMW6Asp5HIqG1bcVVs7XXBIq5J+8gUjkEVmwbkZl/utmrmupEWLMrKTkdDjrUls2RinXQLNvHR1z+NRW/DYp7oHuXIjhq0YG4rLzgir1q3Arrw8tLGcty7RSL0pa6iQooooAKKKKACiik/KgBaQ9KP50dqACkoooAKKKKACiiigAooozQAd6SiigAooooAKKKKACiiigAoopG60AI3WkoooAKKKKAGnrRSmkoAKKKQ00DEooopkCUUUUAMNFFJQAGkooqkAh60jdKWmmmSNbrSU49KbQAhpppaQ0ANPWmt+tONNamiGJRRRTAx1qRRTF9akFeejoHrUg6U1elPHSrAWnLSCnr0pgOFKKQU6gAUU/+lIvvT6AAc0tIOaWgB1Ao70oosAtOFNHWnDHakAop1Np1ACiikFLQA6nDpTRThmgBaWkrI8Wa9YeHNEuNT1CZYoolzycZPpQBi/FXxvY+CvDst7O6tcuNsEWeXavBPhT4N1b4leLZPFXiJnaxWXed3Rz2Ue1UbOHxB8aPiAZpt6abC//AAGNPT6mvqnw3o1loOkQabYRLHDEgUY70gRds7eK0to7eBAkca7VVRgAVLSClpgAooHSigBe1FGaKADtSjpSUtABRR3ooAKKKKACvH/2hfiV/wAIzpZ0bSJh/a1yuGZesKev1r0Xxtrtv4c8M3ur3DALBGWUH+Juwr4mk8RrqHjb/hINet3v0afzZIN+N3ov0pruZzfRHp3wN+FFx4quV8UeKPMFiZN0cL/euD13H/Zr6gtLa3tLZLa1hSGGMbURBgAV89W37SFja28dvB4VaONBtVVnAAH5VaX9pSyKj/im589/34/woYRaR9A1m+Jdc03w9pMuqapcCG2iHJ7n6V4fP+0rZiM+T4bmLnpunGP5V5/qnjLxJ8WvF2n6LcYhs5J1xbRfdUdyfXihIbn2PrbQdUtda0mDU7Fma3nXchIxxWgBVTRbGHTNKt7C3QLFBGqKPoKuUmUhR0ooHSlFAxRRRRQBwXilRoPj/S9cjysN/wD6Hc+meqH88j8a75eQPQ1zvxD0n+1/C13bp8syDzIW/uuvzKfzFSeAdY/tzwrZXx4lKbZF7q44IqnsZR0k0Y2oK2h/EW3vF+W11NPKk9BIvT9K7kYIzXMfEeza48OSXEQJmtGFxHj1Xn+VbHhu+TUtEtb2M5EsYNJ6q446SaNmBsoPbrSzruiYetRW5+bHrVg8ipeqNkzhtQh8q5dQMDNQBecelbmvw4m3YHNZGOa86UbSsbp6E1uEmtZYTzkVi2dw0NgyMCXjbaRW7ZoUmU9jWPe27W2vyxscxzjeB6HvUIrobukzebZrnrVeVWjvSTyr9KNKYJIU7EVJqStuEgAwvNb290x6j85tuTypx+FVxlXp6qJo3j7svH17VHB5nkJ5hDPt5IpR2sORZY/IDVm0kzVRfuEVJbHBrai7SJkbMZ+WnVDAeKmrvRmFFIaSgBaDRQetAB2opKKAFzSUUUAFFFFABRRRQAUUUUAFJRRQAUUUUAFFFFABRRRQAUUUlAAelNpWpKACiiigAoopDQAhooooAKbTqSmhMSiig0yRKKKKAGHrRRSHpQAlFFB6VaExtIaWkNAhpNJRSUAJSGlpDQA001utOph61RAUUUUAZQ6U9aaBUijiuBHQSDrSikHSnLVAKOlPGcj0po6ipBTAUUtIOlOFADl606kXpSigBRSikpRQAtOpBRQA5etOpq9adQACnCkFLSAWiilFAC04dKbRJIkaF2ICjk/SgCLUb230+ylvLuVIoY1LO7HAAFfKfxB8T6v8W/GsOgaJG/8AZ0UuI8Zw3q7f0rX+PXxBuvFWrL4M8MNJLD5myd4/+Wz/AN36V6t8EPh3a+DdCSaeNW1S4UNNIeq/7IpAu50Hw38H6f4N8Pw6daRqZMAzSd3auoNApKYAKX9KKKACiiigApRRigUALRRRQAUUUUAFIaM0ZoA5X4o+Ef8AhNPC82jfa2tS7BlcDPI9favD5P2atXUgx+I7Rj/tQMP619NGkp3JcT5m/wCGa9XbLN4jswc9BA3+NSf8M16oMY8RWp/7Yt/jX0sKWi/kLlPmM/s2a4CNmv2Jz1/dMP616N8Hfg7b+CNQfVb6+W/viu1CqbVjHf8AGvWFpQOf5UXGoWHUCilA70igpRQKWgApR1pBS0AI6hkZTyCMV4pB4svfAvjTVPCtjoN7qst3N9ps4oegVuuT2Gc17bXB+LoU0vx/ouvcKs260lPY7uR+tXF9DGqtLox76w+K/iqKSG4udO8N2Mo2mOMebMVPqeg/Ct74Rx3WmabdeHL2fzptOl8sP03r1B/Ku4BDKPeuLuB/ZPxLhlAKw6nAUb03p/8AWIovfQXJyNO52yH5hVvrzVSrUPMY9qzR0IyvEEeYg2M1gFa6zVY99s3riuXZcE+1ceIjaRtDYarlSvoDVfxUojNne46NtP41YKk9qk1m3N14ekA+8g3D8K5zSJThkCzxyDgVp3Ss6HptxWFbzbrWJ+uRW5E4eBSORit4MxkipbttEbehwaV0dJJFONob5fXFMOFMmcjBzTpXLzxhWP8Aq9zfy/pSWkht6D1p8XD1EtSLwwq46SJexqW54qzmqVq3T6VcHSvRi9DMKKKKYBRRRQAUUUUAFFFFABRRRQAUUGkzQAtJS9qSgAooooAKKKKACiiigAooooAKKaxpCaAA9aKKKACiiigApDQaSgAooooAD0ptL2pKohhQaKQ0AFI3SlphNABSHpS0hpoBKQ96WkNUISmt2pxprdKBDaSlpDQAlNp1NoATvTD1p9MqiBM0UUUAZo61InSmLUi9K4UjfqOFPFNFOFUMVetSCmKKfQA6lFJSigB4pRSDpSjrQAtOFNpwoAUUtNFOoAVadTKcKAHCikpTQAvQ04U0U4dKQCnpXh37QfxKNjE3hfQ5i17ONszoclAe31rpfjb8RbfwlpLWlrIranOMRoOq/wC1XnXwJ8AXHiDVm8W+IY2eMvviEg5kb1NPYnc6j9n74ZLpFuniPWYt2oTDMSOP9WD3+te2DtTY1VECqAqjoPSnUigoopaADtQM5oooAKUdKBS0rgFFFFFwClxXO+JvG3hfw3EzavrNrAy/8s9+XP8AwEc1h+GPi74H8QT/AGe11QQS7tqrcDZuouB3tIabFLHKgeJ1dT0IORSk0wCiiigBaBRS0AFLigUoFAAvWn0UUAApaBS0AA60tIKWgBRS0gpaACuY+Jli134VnkjH722InQ+hU5rqADxUOowrcWU0DjKuhU8U09SZq6K/hu8TUNEtLyNtyyxK2fwrn/ibG0NnYatHnfZXaOf90naf51H8JZimhz6XI37ywuXhI9Bnj9K6DxXY/wBo+Hr6z7yQsq+xxxT2kR8UDRtZBNBHKOjKGq3bHtXMfDy9OoeErC4bO8RhXz2I4rpIDiQVm1ZmkHdXJ7hd8TCuVuECTMDxg11rcqa5vVI/9KasMQtLm0CqANvFWrFRJaSwt3FVIzirmmt/pBHZhXKao47SGZbaa2k5aCVl/Wt/Sm3WuM8isi5T7P4jvLfb/rPnFaWk/K7oRgVdMioSSAef97IIxRJKI7ZGboJdhPsf/r0XqlXjZTjLU2WRYrWdmXdtwwHrzTe5MWOHXH51Ie1RK247sEZ5xUx+6KsUS3amr69KzbVuRWjGflrupvQzHUUUVoAUUUUAFFFFABRRRQAUUUhoAKKKKACiiigAooooAKKKKACiiigApG6UGm0ABOaKKKACiiigApKKSgAooooAKSlpD1pktiUUUUxAaSlNJQAh6U2lakoAKQ0tNpoApD1pabVEgaY1ONI3SgBtIaKSgBDSGnHpTTQJjT0ptOPSmGqJEooooAoKKkUYqNalFcRvcUU5aQU5etNDHDrTqSloAcKdTadQA4ZpwpvbvSqTnpxQA6lptOHSgAFOptKKAF7U4e9NooAdmnCoxTg1Arjh1rlfiZ400/wboEt7dODMwKwx55dq1fE+u2Ph7RrjU7+ZY4YULEk9favlS6uta+L3j/DForFDwD92GP1PvQK5f+HXhvV/ij43k1zWDI1kkm6Rm6Yzwor6t0+zt7CzitLaMRxRqFVR2rzPwR4w8C+H7+DwXpVwrSRja0q/cZ+/Pc16irBlDKQQehpDRIGpc0zNKDzQMfSim5pQaAFFL3qrf39np9u1xfXUFtCoyzyuFUfia8x8X/HnwTohkgsJpdZuUyMWy4jz/vnj8s0mK56vWZr/AIj0PQbcz6xqlrZoBn97IAT9B1NfKnjL4+eMtaDw6a0Wj254/ccyY/3j/TFeXajqF9qNw09/dz3Urnl5XLE/nUcyGfUfi/8AaK8N2AeHQbObU5hwJHGyP/E14x4y+M3jfxHviOonT7VuPKtRs49z1NcRp+i6tqMbyWOm3dyiDczRxFgB+FUSCDggg0rgh88808plnleRz1Z2yaapZWDKxDDvSCg1Iz0DwF8WPFfhNkhhujd2gPME5yMexr6c+E3xGs/HlhLJDaS208GBMp5XPsa+JEBZgq8senvX2f8AAXwsvhfwDapJHtu7sefOT1yeg/CtIsTPRsilz71EGpc1YEoNKKh3U8PQBKKctRBuKeDxQBJSimg0o60ALRRS0AKOlFFFAC0o60UUAKTRjNIBmn9aWoHj17rWs+F/iTqel6LoEmqPqCLcqol2KvYkk1t27fFTVndbyHSdHtmXA8smST9eKv8AiCP7H8StHvs/LcQvbn6jmu4HStG7HPGDd1c4n4Tw3Wn6ffaRezCaa1uWBfpuzzmu4ThhXG6UfsfxK1K23fLdW0c4X3GVP8hXZDrUVN7mlLaxdHSsTW02yA+tbUXKA1m62oKq1ZVFeJvHcxTipLNttyhqI0+LiVDnvXA9zZGH4t/0XxVbyc7ZoyPyqewlzdL7034mJIv9n3US5ZZQv51XtNySxyNkd6uATRr6gR5WfQ02Hmdl4+dCOe3FSTESW546r0NQW5AML/TNXJGMGMgkV4xtJO35SanVvlqrCWKOGABDsMD61MhqgW5atjzWnCflrKgPIrStzwK7KOxBPRRRWwBRRRQAUUUGgAoFIaKAA0UUUAFFFFABRRRQAUUUUAJSEnNDdRR370AIDil5NIaKAAmiiigAooooAKKKQ0AIaKKKACiiimJsKQ9aSimJhRRQc0CENFFB6UAMbrRRRQAlJSmkqkAHpTaU0lMkDTGp1MNACUlKaSgBDTTS0lMTGtTTTm6000yRKKKKAKK9KkWo0qQVxG3UdTh1popwplD6WkpaAHDtTqbTqAFB4xTl4FMXrTh6UAOpRSdKKAHUdqQUZp2FcWlzSU0tzikJsfmoby6hs7aS5nkWOONSzMTgAUssixoWZsAc182/tAfE7+0ZZPDeiTEW6Hbcyp/F/simI5v43/EG48Ya21jYyMuk2zfIoP8ArG/vH29K5K38T3mnaHJpGlt9lSY/v5U+/J7Z9KwFdlzgkZ4NNFZuQ+Umtria3uVuIpGWVDuDZ5zX1f8AAT4jx+JdJTS9QkC6jbjacn749a+TFXNanhvVrvQdYg1CylMUsTZ+o9KFcbPvjNNlmihjZ5pEjQdSxwBXzbrX7RF8unpbaVpcYuQmHnlbIz7CvLfFHjzxV4kZv7U1ed4z/wAskOxPyFO5Op9U+MPjB4K8Obo5NQF9cL/yxtfnOfr0FeQeLf2jNcvN0Ph7TYbCM8Cab95J+XQfrXiEccs8wjiR5HY8KoySa9F8FfBrxd4jCTSW66dat/y0uOCf+A9ahyK06nGeIvE2veIbn7RrOq3V6x6CR/lH0XoKraNo+q6xcrbaXp9zeSt0WGMtX1L4O/Z98K6aFm1iSbVZx1DnbH+Qr1fSdJ0fQ7TydPsrWyiXtGgUVm5hzdj5Z8Hfs9+LdVKTaxLBpEB5Ib55P++Rx+Zr2bwb8CvBOg7Jbq0bVrkc77vlP++en55rc8V/FLwZ4bVhe6tE8y/8sYTvc/lXjPjX9o7ULh3h8M6etsnaafk/lS1Yrn0XfWmlafpjR+Xa2luqY4VUUCvhb4lQafbeOdWi0uaOaz+0M0bR8jB7D6dKXxT468VeJiw1jWbmeM/8st21PyFc7GjyyBI1Z2bgADJNUgUdbjTRXbeFPhb4z8RFXttKktoD/wAtrn92uPxr1zwl+z7pNqqzeI9SlvJB1ig+RPz6mqUWXdHlnwJ8Kt4n8dWokj3WdmwmnOOOOg/OvstCqIEXAUDFYXhzQND8OWf2bRdOgs4/4tg5b6nqa1A+a0SIbuWw3vS7+arB+etKGNJsaLG+lD1CDS5pDLCPVhGyKpJ1qeMnFA7FpTTwahQ8U8U7iJKKiuZ4bW3a4uJkhiQZZ3bAFebeIfjl4D0i7a1F9LeSJwTbpuXP1p2Jckj08Uo615RpPx68C30yxSXFxak95YsCvRtE1zStZtln02+huEbkbGyaLApI06KKKVyhV6U6mjgU6gDj/iNBtk0jUMfNbXqc+x4NdfG26NWHcVzfxKVv+ETupVGWi2yD8GFbeizfaNKtp/78St+lW37pmtJs5bxGPsvxI0G7HAuI5rdj6n5WH8mrtu1cT8TP3N54dvsH9zqaDPpuVl/qK7VeQDSlsgh8TRbg+5VbVV3Wx9qntulNvhmBqiS902W5zOOtIud49qc/EhFCqc157RuV/iAAfDyyHqjKR7Vi2lyk1vEysCRit7xrhvCk4YdEri/Cn/IJEvc9K0igk9Ds+WiU7RgjmqsLfu8d1NPs2kliYSZVSOCKqxFvNkCkFNxqpGK3JpNy3EofaMtlcemKWM81Hd5N3uJH+qUgUQksaFsO2pdh+9Wnb9BWZF1rRt+grro7Gb3LVFAoroAKKM0ZoAKSlzSUAFFFFABRRRQAUUUUAFFFN7CgAzTqZQaAA9aKKKACiiigAooooAKKKKACm0ppKACiiigApDS0hpomwlFFFMQUGg0lABSHpS01utACUUUhoQCUUUHpVITEpKKDTEJTD1pzHFNNACGkoNIaAEpKU009KaExp60hpaaaZIUUUUAUV61IKYtPFcRsx4py00U5aY0OFLSUtAx1A60gpaAHUobmmc59qdQA8HNKKjzwa83+KXxU07wojWdkFu9RI+4D8qfWqIbPSpJEjUs7qqgdScVlz+JtAhl8qXWLFZP7pnXP86+QPFXj7xR4imZ7zUp1QniKNiqj8BXKNLN5m95HLeualuw0rn3lDqun3IBtr23lB/uSBqmMnG7NfB1nq2pWcqyWt9PCynKlXIru9O+LXjC30Z7STUBJkbVkkXL/AJ0KVxS0PUfj38SRpNm+iaPcKb2UbZXU5Ma/4180O7O7Ox3MxySe9TX9zNeXMt1cymSaRizEnqar1MpalRQ5R39KcADmljX2zTivOFosAzdtPHWmsSxyafs55pjdaTGMopSKSs2UfR/7NNr4fuNBaZ7O3a/if53YAmvVta8c+FvD0TNqOq2sRX+ANlvyFfE2natqWmq62F9PbLIMP5bkZqrPPNPIZJpXkc9SxzUcpHKfSfij9o6xg3ReH9LkuW7SzHav5V494v8Ail4y8Ss63eqywwN/yxgOxcfhXFKCzBR3rqdB8PeH5Ns3iHxXa2CH5jDbxNPKR6ZA2g/iapRHZLc5Z3Z3LOxZj1JOTXQeGfBfifxI6jSdIuJkP/LVl2oP+BGu+0jxJ8I/DK7tP8P6hrN2nSa8C4J9Rzx+VaF/+0FfLEItI8O2dqo6CRy36DFVYLlvwn+z7I2ybxLqyxjqYLYZP0LGvWfDHgXwh4YiX+zdKgEo/wCW0o3yH8TXzrqvxo8c3pIivYbVT/DDCOPxPNc3ceKPGetO0batqt2W/gRmP6CndImzPsa+13S7EH7VqNrbgf35VWua1T4oeC7AlZtet2Yfwx5f+VfMVn4N8caqQY9F1KQHvMCg/wDH8Vv6f8GPGd0R58dnaKevmzZP/juafMFj1bU/jv4Vtw32SG9umHom0Gufk/aCeS8hhtNCVImcKzSy5IH4Vnab8BJztN/r6r6rDD/Un+ldVo/wP8K20iSXU19eFTnDybQf++aV2Fkeu6fdLdWkNwp4lQOMe4zVxWrNsYI7W3jt4V2xxKFQegHSr0YP+NFyrFgNUi9qhA5qeLPemMkQVMnSmovFSqOKAY9OlR395b2FlNeXUixwwoXdz0AFSis7xRo8Ov6Fd6RcSPHDcoUZk6ihEvY+dPEmueLvjL4ql0Xw75kGgQvtZ84TH95vX6V3fh/9nfwja2ijVZ7u+uD95g+xR9AK9I8DeFNJ8IaHFpWkw7I05Zzyzn1JroKty7ERh1Z4L41/Z30Z7CSbwzdT210oLKkr70b2rw7RNe8QeAPEDRRySwXNtNtmhY/K2K+6zyK+Ov2oLW3i+KMxt8bpIEMgH96nFkzikfUnw48Tw+LPC9rq0fDOvzr6NXS15D+yta3Nv8OlkmVlWSZigPpXr1TLRmkXdCr0p1NGTzTqkoxPHMXneEtTTBP+jOePpXnng/4heJLrw9aLpfge/u444wgmMiqr44zzXqWtxiXSLuM9GhZf0rC+FDBvBNj0+VSvHpmtIv3TGSfPoef+ONY8fahb2cuo+G7bTtNgvoZJWM26QAOMcV7Ratvto39UBrnfifF5ngnUvVYtw+o5/pW3o7b9JtW9YlP6UpO6CmrTZpWvU0+5XMTVHbfeqab7hqVszoRy8seZGHPWpIIsDmpJFzK2PWnovRa897m6KHitfM8Pzx46pgVwPhuZ10tYynCHbXofiHH9mSKfSuD8PN5li4Ee0K7ZNOL1FK9jrbJgbKPPAIxVdIxHK6bs5PAqewIazTkECpNgM0hxzgVr0MVoyC5X5EfHWPH60WiZGadcqDDD+I/Wp7ZcLQloOT1HqvNXIOgqqetWrfoK6aJD3LY6UUUV0gFFFFABRRRQAUUUUAFFFFABSGjNDdKAEOMUlGaKACiiigAooooAKKKKACiiigBKDQelIaACiiigAoopM0yWwPWkoopiCiig0AJ2ooooAKY3WlY0lABTT1pT0pKEAUHpRTasVwpD1paSgQ1qaaWkNACUhpaQ0ANNNanGmE1RLYlJSmkPSgQ2iiigCqppwpin9KetcRqOFPWmCnDimND6WkooKHUZpKCQOtOxNxc0tNLVHNNHFE0jsqqOpPaqFc4n4x+Ml8L+H2S2YG/uAVhX0968Q+Hfw28RfEPVmupS8Vuz7pbiUHn6V3ml6bF8TPjkljO/naZZ8uFPBVev5mvpyex0zQNOhg061itY0G0Ki4GKUpW0LjT05medeGPg34I8N2KfaNNgupwPmlnXdk/jVvUPDXgW5BtjpOnv2wIV4roL/U1mTuVrx/4la1rGnz/aNOu4La1Rst3LH0rC7G2iLxr8E/C14DdaTB9jmU7gsZ+U/hXzt8RdKutH19rW4sfsiqu1Mfdf3FfVXw78Z2fiWwWMzr9rTh06GsP41eFbfX/D11iFftUCGSJ8cjFXF3VjJpJ3PkzmnIMmmlSrMrDBBwadHywHSoRqSoS3yqOKlRQKSMgcAUZ+aquOwj9TUe31qwkMk8gSJGdj0AGc11vhr4Y+J9aZHFqLSBv+Wk52/p1p3FY4h49ozUeK+hdJ+BumrCo1LWJpW/iEKAD9a6PT/g94EtcebYz3RHeac/8AsuKlolXPlXGTxz7VastM1G+fbZ2F1cN6Rwsx/SvsXTfCHhLT9v2Tw/pyMvRjArH8zW1GIYl2xRoijsoxS5R3Z8i6Z8NfHGobTD4du0U95gIv/QsV02n/AAJ8W3G03VzptmD1DSl2H/fI/rX0sWUmjiiwHh2nfs/wrg6j4kkf1WC3C/qSf5V0mnfBLwVa48+O+vWGP9dPgfkm2vThinqBRYLHKab4B8H6fj7N4dsAw/ieLefzbNbkFhbQALBbxRKOyIBWiF9qeI+KAsU1gpwg9qvLFUiw0WBFFbfip0gOBxVxYelTrEMdBRYCmkBqwkRqykdSKoosO5WWKpo48VMqgdqeBTENRakAoApwoQCU4UClANADqWkrzf4jfGLwz4ReaxWRtQ1NODbw9Eb/AGm6ChJvYTaW52PjDxFpvhfQrjV9UnWKGFePVm7KPevj6xs9c+K3xLlmghY/aZt7v2hi9/wqzqXi+8+J3jG3h8Vayul6TvyqIPkjX+re5r6l+GXh/wAJ+H9ES38LiF435eYMGeQ+rGtF7qMX77Nvwvo9toOh2ulWq4it4wo9/etQdaSlXrWbNkrDhS0UUDIrobraQHuprlPhAw/4RJYxn93NIp/76NddMP3L/SuN+EksS6DdJ5i8Xko6/wC0atfCZy+NGz8QED+DNWU5x9lk6f7pq34UdZPDenuudpgTr9Kg8ZyW7eFdSWSRArWzg5bH8NHgI7vB+lkDA+zJ/Kj7I7++b9ufnqxJ901Xg/1gqy/SoRqYjoDI1OUc8c4qUrl2/lSou2uNp3NlsZPiH/jzce1cJ4akdrS4i2cLI3Nd74h/49nHbFedeG7phFebVPEzCpj8Q5fCdlpi/wChqAKsf8tG/wB0VW0Y5sVLdTVr/lo3+7zW3Q5nuQyZFvGeo3EGrEY6VEmPsq85+dqljpR2HLccetWreqrdeKswdK6aJPUtDpS0DoKK6RhRRRQAUUUUAFFFFABSHoaQ0ueMUAIc/hSGiigAooooAKKKKACiiigAooooAKQ0GkoEFFFFAahRRRTAKbSmkpksKKKKACkPWlNJQAUUUjdKAGnrRRSUABpKKKpAFNpTSUyQNNNKaa1ACU006m0AB6U2lNIaAENMPWlakqiGNPWkNLSUAJRSUUAVB1qQVGOtSCuNGo5adTF65p9ABS56Yppzntig00h3HMRjmue8S+M/DegozanqtvGw/wCWYbLfkK8T+P8A4u8U6f4jfS4b6S1sjGGQRHbu/GvFbi4muJDJNK8jnqXOSaG7AtT3/wAU/H63j3w+H9NaU9BNOcD8q8q8R/EPxX4gkP27VJVhJ/1UR2KPyrkOcUc1HOPlPff2R9etdN8e3C3bY+0QbAx+tfUHia/S6YfZyZFA7V8a/s6TWUXjiP7ZMseVwm7ua+nfEVxcaQsckcn7txkU3vcpO65SLxZdyW3h2ZoEYTEYXHWvEPiDZ3w0grdTtAQ4IR+N1eyaFrFrqeoLa30iNzuwT1ry79oi0W1uXuGlVoZP9WTJkgjsBRF9iZU7o8x8F6jfaT42shayMGaRQ4U/eBr6rvojNbI0g4eI7h+FeHfBLS9D1ILNdsj33mKc90UV65468RafpGnyy/aFCW8RJ59uBVaJk8vunx34ohSDxJqUMf3FuXA/OqCoxYbQTVnUJje6jc3ZUDzpWf8AM13vwu0eKaCS8uIFkGcJuGayfc0ijl9E8OaxqjhbWzfaf424Fd94f+F8fyyateFv+mcX+NdxYwiMAKoUewrXtY+BU3LiinoHhzRtHC/YbGJWH8bDLfnXT28xXHaqcKe1WlTpxSQSLsdwcdakEpx1qqi1Io5p3IJxIfWnqx9ahVeanRaBD1ang800LUiKc9MCgoeoNTIpNIi8VPEvNAAiVMkdORamjWmhXEWOpVjpQtSqKYhFSnhaUCnCgAAp4HekAOaeBQAYpRQKWiwAKUUU5RQgADmnUUopgJjI+tcR4j+FPgnXbuW8vNJX7TMdzyIxBJruKUUkyWk9zwHxl+zvp72bzeGr+a3nUEiOY7lb2z2rxrSde8W/DLxM1pK08EkLfvLd2yjj1FfclfOX7YWgQLbabr0aBZt/kuQOo7VopXM5Qtqj2L4X+M7Lxp4di1C3IWUDEqd1autHBr5V/ZF1KaHxXd6b5h8qWLftz3r6rWpkjSMrodS4pKUVJdhk/wDqX+lfCHi/XNas/F2p29pqd5boLuTCRzMB972r7vn/ANS/b5TXzXoXwSh8Zy3+vXOryWxlvJdiIgPG73rSOxz1d0jxu71rW2WOG41u9uFfG6MzsR/OvuD4eZ/4QnSc9fsqf+g14X4g/Z4sdJ0i61VdfuJHtoWk2tGuDtGcV7x4FTy/COlp6Wyfyol8JNJNSszfg++Knl7VDD94VOwyKzOsohOSfel25qcpt/Go2HFcsjZLQwfETYt2+leb+FZF+z3yysNxnevSPEePJbPpXmPhV4fst8SylxcP/OsofEOWx3OhArYqG5570l+9w10Uj3bdval0Rt1ipIxVhn2TZwTkCt7aHO3qQruW0QEtu3HPpVuPoKh3/uFULn5mNTx/doj8IT3F71at+lVR1q1AK6aJPUtL0paRelLXQMKKKKACik5pCeaAFJppoPeigAooooAKKKKACiiigAooooAKKKaaAFNJRRQIKKKKBBRRRTBBSGg0lMLhRRRQIKKKSgAooooAKaxoakoAKQ0GkoAKKKQ1SFcSg9KKSmIQ009aVqQmgBpooooAQ009aU8UlNCYw9aQ0tIaZIh6U2lNIaAEooooAqD71SLUdPrjRqOFLTaXNACmkzS0hqkB4t+014fF1pEOsxr81scOf9k18319ueN9Kj1rw3e6fIMrLEVr4v1KylstQntJlKtDIUOfalUjcUXZ2Kqgt0pcheBzQWwNq9KdBEJNzNIsaKMkms0jQksLyayu47q3crLGwZTnvXq2m/FvUNY08aNrUwiU/KsyDkV5D9KWNXdwsasx7ACk22Ume86Ut/Zqtws/2hCMrOCScVi+INPbU5/MuBPNz3JNcBo+u+JNIjZrW4mWJPvI/I/I1rp8TvESJ8i2Qf8Av+SM1g6dS+jOqNemlZq53/gbRX0dmvpWNlagZkZztyK5L4t+NINeuBpul7lsYj8z9PNP+FclrXiXXdcONRv5plHSPog/AcUeH9B1LWboQ2Ns8rE8tjgfU1tTptbmFSpzsg0bT59RvYrW3UsznHHYV7v4d0lNP06G1jAwi8+5qHwZ4Lh0G3DyYlun++/p7CurhtsYokSiC2gwRWnbQ4x1oghx2q7EnA4qCrhFHUypTkSpkXmgkYqVIqVIF79aeq0Jg0NValVacq96eFqhAq1Ki/nSKtSAUAORcmp4xUaCp4xTQEyDmpVFRpUy0xMcgqQU1RgU8UCAU7HSgU+nZAApwpBS4oSAWlHSjFLTAVetOpB0paOoAOtUPEOsafoOlTanqdwkFtCu5mY4z7D3rQr5r/bD1DUFvdJsAXWxKM5weGf3/ChImTsj2/4d+Lbfxlozata2stvB5rIm/q2O9dPXnf7P19pdx8ONNt9OkQmGPbIoPIfvXolJrUcdVqFeF/tgXsMfhLT7JseZLc7h6jAr269ureztZLq6lWGGNdzuxwAK+N/jh4wm+IPjhbfSVeazgbybRF6yNnlvxpxIqNWOp/Y/0t5vE+o6ltOyGIIGx3NfVK9K89+BPgn/AIQzwXDbzp/p9z+9uD6E/wAP4V6HRIdNWQdqWiipNSG+O2zmPohrmPhFF5Xg2E5yXkdif+BGt7xJIINAvpmO0JA5z/wE1m/DWFYfBmnKvQx7vrmrXwmT/iIk+IzKngjVixwDbP8A+gmtDwzHs0CxTpiBP5VkfFIr/wAITfRscCULH/30wFdDpaeXp8CdNsaj9KPsgvjLkA+cVYNQwffNTj7wqDVbjJl2gVARxVy4HaqzD+VczN0c14mwIWHPQ15H4RjVLa93xsHNy56+9eteKiVhcg/w15noSB1uNzYPmnpWcI+9cU37tjvNGA+wx/SrQx5jsewA6VW0v5bSNfap3VZBKrdPatW9Dm6lcyuvlxqhbfu59KuRn5aqsdkMe1eAh7+9Ohkz70RehUlqWR1q5BVBGyav29dVHYlblkdKWk/hpBW4x1IaM8U0nNACk9aSiigAooooAKKKKACiiigAoopKAFopD1o6GgAPWkoooFcKKKKBXCiiimgCiim0wFpKKKBBRRSE0ABooooAKT1paa3egBDRRSUAIaKKKaQAelNpTSVRIGkpTTSeKAGmkNLTTQAUhpaQ0AIaaelKetNNNCY00lKaQ0yRKaetLTSaADP1opuTRQBXpV9KaDSjrXGjUfS03IpR1oAWhjjk1HcTRwQtNM6oijJYnAFeF/Fr4w7TNpHhqTLcrJcjoP8AdqkB1nxV+KGn+GYZLGxZbrUWGNoOQn1r5g1nULjVNRmvrpg0szl2wMDNQ3VxNdTvNPI0kjnLMxyTUNTKRSQlKSSNvYdqc7/IFUYA60ysmykOQMzqqglicACvpb4I+B7DT9Ch1S+sVa+mGd0q5KiuI+Bnw7fUrhNe1WErbIcwow+8fWvoiJFjRUVQqjgCtqcbasiUuhzPiDwJ4a1sE3enRhz/ABp8p/SuQuvgv4b3lo5rpF9Mg16yFpskeavQix5Zp/wn8MWcm6SGa5x2kbj9K66x0uysIBBZWsUEY/hRcVuvD7VE0NTI0RltbDNC2/tWoIaX7PWLRaKCQ4qZE6VZMOO1AjqLDuRotSqtKFxUirSFcaoqRRShaeq0A2IoqUDikVakAqgEUVIoGKQLUgWgBVqdOlRoozzUi0ATR1MnWokqVKoTJB0p1NFPFAh6ilFIvSnCmAo60tFA607gOoFA607oKBiiigUtIArlfiV4I0vxxobadqClWHzRSr96NvUV1VKKd7CavofLFr4G+KPwx1KW48ORjUrQnJEXO4e6+tdMnxn8fW8P2e48BTNdj2YD+VfQWOKQRx5zsX8qfMjPkfRnzBrVl8Z/ihILa9sW0nTC3MR/dJj1OeWr1D4R/BzSPBbJqF466hq23/WFfkj/AN0f1r1Lj6Uqjmjm7DVLuKBilopcVBoFFFOFAzmvifdJZeBNWuJGKqts2SPyrlvB3xQ8IQ6BY20lzPb+XCq5kgYDp64re+LcqDwobV13fa7iOHHrlhXQWek6eunQW7WUBREChSgwK0VuXU55KTqe6efeOfG/hvxBaado2kapDd3F3fw/u4+TtVwx/lXqcK7YlUdhivOfGWh6PB4w8LR2enWtvM148haKMKSFQ+n1FekDpSlsrDpX5ncmtxyasIMuKgtxwTVmAfvRUM6Ihdffquw+U1Zn5c1Xk+6a5mbnF+OHKWFwynBCGvP/AAhLEuiK8hzM75JPrXZfEybydEvHJxiM1wekQMmmWJ38EDis4bsU9j0ey4t4/pRbSB45W/2jUSFo7VcEAKlVtDm87T2k3ZyWIrVs50tbli9Plwqx6+WKq20/HWo/Es4igC55AArOs7jMfWpuacvU6O2k3EVr23QVz+mPuNdBbD5RXdRXumPUnzQKKK1GFFFFABRRRQAUUUUAFFFFABRRSZoAWkpKKACiiigVwooooEFFFBphcKQ0ZpKYgooooHoFFFBoEBpKKKACiimse1ABnnikPWiigApppTSUAFFFIapIQlFFJTEFMPWnHpTKAA9KSg0UAFNpTTTQAjcU2lY02qJYlIaWm0CA0xqcaYaACikop2ArUtIKd+dcJqOGMVQ1zV9P0awkvtRuUghQZLMax/HXjLSPCemtcX0waUj93Cv3nNfL3xA8c6v4u1BpbuVo7VT+6t1PyqP8adxHS/Ff4qX3iSWTT9LZ7XTQccHDS/X/AAry8knqcmkpKTZaQ6NXkcJGpZj2olRo3MbDDDrVnSYLqe+jhs4pJZmOFVBkmtHxR4X1zQGSTVbCaBZRuDNyPxPrSafKK+phV6R8F/AEvijU1vr2Nl06A5JP8Z9Kx/hl4JvvF+srEiFLOMgzSnpj0FfWPh7SLPRNLh0+xiWOKJccDr70Qh1ZUpFiytILK1S2t0WOJBhVA4xUyrzT6BWxnYAtO2cU5RT1FAWK7Q03yaubaTbzSepaKYhpfLxVorSbahoq5TaP2pnl81ddRjIpgT2rOSGVgmTT9lT+X/k0oSlYCuENPC4qYJ7UoSiwESrzUgWnqlPCUrAMAp4WnhKeFp2AjVcVIopQtSKtFgBKmTrTAOlSBaYmOFPFNFOWgRIOlLSUtMB1LSDrThzTAVR3p1IOlLQxoUdKKBRQMUUtFFSAU6kFLQAU4U0DNOAxQAtKKSloAKdTadQBw/xGb7Rr3hzSxn97eeaw9lFdyi4AHpXDXQ/tD4uW8edy6fZFz7Mx/wAK7oVctkjKG7Zxeon7X8WdNhOStlYSyn2LsoH/AKCa7euL8LBbz4g+IdQBDLCIrVfwG4/q1doKUuwUur8yxB9yrNp98k9hUEf3AKtWwwjN2qGbx3IZD8xNQz/6smpW61XuziJq52bHmfxX/faDcw7ipk+UGufsrcR2+nwnkqFFbnxDxOIbbdgyS1lWa41i3gDbtlZx0REjpNYl8jSp3/uxnmq3hcr/AGGOBk4FU/HVyItGMYb5pGxV3wgudJhX/byfwFNy96xKj7pmeM5dkjLnO5/5VnWc/wAo5qLxhN/pMagkkuzcmqdlIWkVaycvfsbKPu3O70Q5QH1rprf7lc3oC/ulrpofuCvXpq0TkH0UUVYBRRRQAUUlLQAUnejtSUALRmkooAKKKKBbBRRRQAUUUU7A2FFIaO9MkWkNJRQNsKKKKBBRRRmgANJRRQAUUU0nmgALcUlFFABSGjNJQAUUUhqkgA0lFBpkgaaTS0w0ABNNNKelJQAUGikoASmk0pprdaaExKQmg0hpkiHrSGikNADWpppaaaEAUUUUwKpOOpxXnPxQ+KGn+GYXsrFlutRIwFB4T61yXxW+LoQTaT4cfLfde5HQf7teFXNxNczNNPI0kjHLMxyTXCabl3xHreo67qUl9qNw80rnueB7D2rMooqW2aCGtvwl4a1PxJqKWWnW7yMTy2OFHqTW58Nvh9qni69DqphsUP7yZhx+Hqa+nvB/hfSvDGmrZ6dbqpA+eQj5nP1q1ETZgfDP4caV4TtVmdVutRI+eZhnb7LXUa/oena3ZPaahbJNGwwcitOgVaJ3Mjwp4c0vw3YfYtMgEcedx9TWwKBxTlFMBMUqjmnUooAFFPFNFKDQA9TTqjFLUtloG600inUu3ioAj280u2pAtOVKT1AjVc04JzUm2nBTRYCLZRs5qfbQFosCIttPVaeEp4WpHcjC07b7VIFpwXmiwXIttPC0/bS7aLCGqtOApQtKBRYAFOAzQPSnCiwCinCkFKKdgHClHWkHSnL1p2AdS0lKKY0FL2pKUVNwsLRRRSGOooooAVadSL0paAAUtGKKAFFBOATSjpVHX7xbDRby8Y4EULN+lC3E3ZHlPhrxz4esfiP4jl1W/wDJlaZYoyynaFUetemQ+KNBuLJ7q31W1eJVLFhKOK5z4V+HbJvBqT6hYQSzX7tcS74wd245Gao/FLwP4Uj8I6jcR6TBDcFNsZi+T524HT3rVqLdjlXPGNza+EamfQLjV2+9qN3LcA+qlvl/QCu1UZOKxfBOmrpPhXTdPUYENui/pW5EPnFZyep0UlaKLIGBVpRttvrVbvirNx8sSrUSehtBFUmqmpNtgNWqz9XbERFc8maHlvjpvO1u0j8zYEyxqn4R/faxM+dwQHmqXje+Vdflzn93HitH4exhbG5uT/EcClFNEz2M/wCIV0rXtrZqRlTk4rrvD2IdEVum2Nm/PivNdYuft3iZzknD4WvSJD9n8NtjglVQVjGV5Nmk42jFHB+JLjzNVUZ+6mfz5p2ijzLlRWTqU/m6rO2TgPtH4VveE4/MnDVNL36prNctM9C0RMRrW8n3ay9KTCCtUdK9zoeeLRRTTQAuaKSlzQAdqSiigAooop2FcKKKKLBcKKKKLCuFFFJmmNgaXtTaKBXFopKKBBRRRQAUGjNJQAGiiigApCaCaaaADJ9aKKKACkzRSUAFFFFVZCYUlJRTAKSikbpQIRjSUUhoAQ0UUGgBDSUHpTT0oACaYaWm1RLYUlBpKBCGkY0pplACGkNFIaaASiiigD5J+H3w11zxbKJok+z2QPz3Eg6/7o711fxc+F+heFvC8V3aXpW7T7wkb/W/hXqfj7x3oHgHSxZWqxveBMRW0eOPTPpXzR4m8Ra7401fzr2SSZnbEUSdB7AV5ycpO4K7OaVSzYUZJr1X4VfCm61x49Q1hGt7EfMFPDSf/Wrq/hT8JY7VYtW8QxhpvvR256L/AL1e0QokcapGqqq8ADoK0WhrfQg0jTbLSbGOzsIEhhjGAqirdJilFAArMXxt4pwHOaBSimgFX3p9N7CnVYCijNNPSkLUDQ8UZpm6lB4qblD80o602pFGTU3Acop4FIBT0HNIAC09V5oANPAxQAmKKeBRigBuKUCnYoApMEAHpUirSAU9aLFABS4pQM08CmAzbQFp9LigTI8c4pwFOooEIKUDilxS0AIKWlFFAC04cCk206gAFLQvWjmgApw6V5b8VfjNofgfUBpaW0mpagBueNG2rGP9o+vtWh8HfiVB8QLS5kSxazlt2w6b9360g5j0KgdaKBUsodQOtFA60APooooAWlFJSigBa4v4uXL/ANgQ6XCSJtRuEgH0J+b9K7SuD1P/AInXxWsrL71vpdubh/Te3C1cNzKq9LdzttJt1s7CC1jXCxRhRjtgVyHxMb7dqmgaCh4ubwTSgHnZHz/PFdwPlHtXBaSG1j4sX94eYNMt1t0P+23Lf0ojvcVTRKKO+jUKqqOg4qe3HJNRdqsQjCVBtsTwDdKop96fnx6U6xXlm9KhuG3SE1nNmsdiM1j69IqxN82MCthuFNcd41vBBYzybgMKaxkVc8h8Up9ourm6c4DS7V/CujtJF0jwMZ2bBZCR75rndayws7X+NzuIPvVj4oXn2XSbHS4yFYqCyj2pTlaNwjFykkYHhki41XznIb569K8R3P2fSbVPUNMR7Af/AFq848Bwsb6EEAszV1fxKvlikuolcYghSAD/AGm6/pXJSdotnTUjeaRwiSGSQs3VmzXoPgqD5FavOLA+ZcRp71674Qt9tunHUVvgIXncWMdkkdhYLtjFW6htlwlTV7B5wUUUUwCiiiiwBRRRRYSYUUUUxBRSGkoBocelJSUUCCiiigbYUUUUCCig0lAC5pKKKACiikNAC00tQ1JQAUUUUAJSClNJTSAKKKDTSAM0lJRTEwpKDRQIRulNpWPammgBDRRRQAhpKU0hoAQmmHrSsaaadhNgaaaWkpkiUhoPWmk0AITmkNFJQAU00tNJpgFFN3UUAfFum6frni7W/l868up33Mzc/ifSvof4a/DnTvDMCXV2i3OokcuRkJ7L/jW34O8LaV4Z09bexhXzCPnlP3mNdEp4rh9DRIkXp6U5TUQyakXqKaGSClFIKdTQCinYz60g5p9WAgFBNLTDQNAabRRUNlBT0pFFPVaQDhUiikVeKkUUgHAVIq0iinr0oAXFOAoFKBmgAIpQOadilAoAQUoFLilFAABTwtIB+VPoAKUCkpaCgpaSnUAFFFKKBBijFLQBmgTADNAFOFLQAUClFFABXG/F7xrbeCPCNxqLlWunBjto/wC8/b8BXX3EscEDzSsFRFLMT0Ar5g1me4+Mnxli06BmbQdOf5j/AAlQeT+JppEzlZHlvinw94obR4/GetxkRalMSjSN+8fvux6V7P8AsZq3l603bKVf/a5t7ey8DaPaQqI4o7kKiqMDhDVL9jMnydaHYOlK2pMW9mfRtKKSlFSzYWlHakpVpMB1A60UCgBaUUlL2oAZcSrDBJM5wqKWNeQfDjx1og1fWdT1Np4HvLwpHcSQssZReFAbpXZfFzUprLwo9naEi81GRbWADrljj9Bk1s6D4f0+w8OWukNbRPDFCEZWQEH1q46R1MJXlKy6Es/iDSl0afUYr6CSGOMuWV+wFYnwltW/4R1tUmB8/UZmuXJ64Y8fpXE/FzwP4fzp1jpUD2d5f3aJ5UDlUZActlRx0r2DSrRLHTre0jG1IYwgH0FN2UdBRblPXoWxyQKtAcAVBCuZB7VYAywHrWZ0Itx/u7bPtVQ1aujtjVKqZrFs26Ec7YjNeY/ESZm8q3UjdLIBivRtTl2QGvKfEEouNfkmdgY7WIn6MaxnKzKSOatVa98ZxI5UpAOfoK474gaq2o+JbhkYFY28tMV01pdLp+m6prUnDlSkf1avNrZvOvFZiWYsXasK0/dSOnDw9+56h8K7TztXjkYfJAhdifasDxvdCSVmVmLXNy85yc/L0FdT4Yk/sfwHqWqM22SfEEJPq3FedeJLgtqzQmTeIFEft7/rWO1M0guar6Gn4Th+0aguBkCvbPD0OyFBjtXlfw3s97CUjqa9k0iLbGvHFetgafLC5xYufNM1IxhcU6gdKK7bHKFFFFMLhRSZooJFNJmjtSUAxc0lFFAgooooBhRRRQAUUGkoAWikooAKKKKACikPSm5oAdmmk0UUAFFFJQAtIaSinYAoopM1SAWkpKKBXCg0ZpKBBTWpScU00AJSGiigApM0GkoAKa3SlJplNBcQ0hooNMlsQ0hopDQIQnFNobrSGgANNNLTadgA0xqcelMNABRTaKBGcKepqIdqkWuBGvUlWpFqNelSJmqQyQU8dKYpp+atIBRjPvTiaaKCc0xpBSGnbTQFpMobilC1IKcBUMBqrUirSotSKtACKtSIKFXinqMUWAUCnikApyikAoFKKUDmloABThSCloAXFKBSCnqaABelLRSigAHSiiloC4CloooAUUtFAoGA5NPpAKWgGFKKOaKACiikldY0Z2OFAyT7UBseVftKeMD4e8Gtpto5+3al+6QL1C9zT/2cPBQ8MeD0vrqMjUNQAllyOVXsK88ZZPil8dyOZNJ0l8Z/hO0/1NfSsMaxRrGgCqowBVPQyjq7ng37ZP8AyK2lf9ff/spqj+xpj7HrBH99f5Vo/tkD/ij9LPGftw/9BaqP7G2P7P1jaDjev8qQ+p9D0tApah7GoU4CmgZpy9KQC0DrRSigApR0orO8Uatb6HoF5ql0+2OCIt9T2H50LUTdtzlJYf8AhIvimhY77LQ4c47Gd/8ABf513/auP+FOm3Fr4aW/vgft2ou11cE9QWOQPwGK2/FmrR6L4fu9QkOPLjJX3ParlukZQ0TkzkNORvEXxbur7Jaz0aHyY/Qyt96vSBXKfDDSX03wzHLcYa6u2NxO3cs3NdWBkgetKW9h0lpd9SxbDC7vWrNou6XPYVEPlUCrdsNkJc96hs3itSG7bdKQOgqDtSu2ST60xjhSaxNDG8RXAjt2OegrxrWLpodMvLlj813MVX/d6V3vxM1M2ulSCM/vJD5aD3NeT6/J5upWtgshEcCjf9f/ANX865pyNqa6mZ48vktdCsdLUgPL++l/HpXLeH0Ml1xzltoqDxZqX9oatPPnK52xjPRR0rpvhVph1DXrO32kgPvf6CuSo+Z2O6nHkhc7vxs1tpnhvRNKl27lBupB64HH615AHa6vSxyWkfNdx8XdYjuNYvhGwIQi2i/3V+9+tcn4PtTd6pGMZAwavlcpKKJhaEHJnrvw/sPJtI/l7V6RZR7YxXNeF7Xy7dBtxXWRDCCvfpx5Y2PHnLmlckoNNorQi4tGaSigVwooooC4UUUUCCiijNABRSUUAFFFFABRRRQAUUmaQtQApNNzQetFABRRRQAUlLTTQAuaSiimkAUUUhqgA0lFFAmFBpKKBBSE0FqaaAAmkNGaSgApM0GkoAKQ0GmsaAAnimmg0lNCYGm0tNNMkKa1KaaaAENJRSGhABpppTTScUwEbrTKcTTCaBMM0UlFAjMU9KlXpVZW54IqdDxXCbk64xUgbAFQI1Sg0wJgaUGogaep4q7lJEgpy9aaOoqVRU3GFOC0oFPVTQA0LUirTgPanqtADVWpAtAWnCkAAUuKWlFAAKeBRgUtDAUUo60lOHSkAUUUUAOpU600U5aAHUUUtAC0CgUtABSijoKWgApVpKcOlA0LRRS0AFFFFAwri/jVr58P+Ar+4hYC4lTyoecfMeK7UV8/ftbReILiLSjp1tcS2MRZpTEhbD8Yz+tNEVHZHVfsz+FjongoapcoReak3muW67e1esV8Waf8Wvibp9pHaQ30yxxKFQG1XgflUj/GD4rSf8xO4H+7Zr/8TQ9yYyilY9U/bJ/5FPSh3+2/+ytUH7GmTomrnj/Xj69K8J8a+MvF3iZYk8R6hczpEcxo6bFB9cADmn+B/HPi3wrDNb+HLswrM25wIQ5J/EVN9Q8z7n1jWdL0hYTqF5DbmdwkQduXb0HrV5GDKGHQ818yfBTRfFXxA8ap4p8Y3F7PbWB3QmZdqs/oo6flX06oHC9hRJWKjLmFWnUgGKWpLAUtApaACvJfjRqOpatr2l+E9DsTqEiOLu9iDYXYv3VY9smvTde1K30fSLrUrpwsNvGXY/SuQ+EOm3Elpe+KtTj23+syebg9Ui/gX8v51cdNTGr71oosaD47svMj0/W7K40S7A2ql0u1WP8Ast91vwNU/FmoReJPFul+GdPmjngjb7VfMjZCqv3VP1NdX4rt9IbRLubV7eCW2jjLSeYoIwK434C+GbTTNIvNdhtfs7arM0saHkpFn5RTVtyHzX5GelxKscaoowoGBVi2Xc2aiAq1Eu2P3NZs6UrD1XdIFHerV0dsIQVHZLlt56Ckum3OfTpUSNIleq17JshbmrB6Vi+Ibpbe1dmPQZrKTsiked+M7pLrV/Kf/V2qmV/r2rxjxBq7M9xOrFZJyfwB/wDrV6F4y1BIdDuZi2J718D1C/8A6q8S1K6klvH6CMcLXDOR3UIaXI1zNcqPU5r2b4UQrpHhrVvEc+F8qIxxEjqx9K8h0eFprkbRuYkKK9d8dRw6H4Y0TRi5WQIbq4GevHQ/jWUPiub1duXueY69NNJeFZiS+SzZ67m5ruPhbphZhOy9TmvPomk1DVOTlpXya928Aab9nso/lxxXbgqfPU5jnxc+Snync6PCFjXitYdKr2SbUFWK9k8cKKKDQAUUZozQAUUdqSgBTSUUUAFFFFABRRSE0ALRTd3FJQApPJoJpKKACiiigAoopM0ALSZpKKaQBRRRTsAUGkNJTAKKKM0CuFJRRQIKYTmgmigApDQaSgAoNFJQAlBoNNbpQAhNNNBpKoAptLmkoJbA0lBppbnFAgJzTTQaSgBDSGlpDTAQ0w0rGmmgBCaaaDTWNBIZoptFAGWDUitVVWqRXriNkWlYVKrVTVqnQ8UXKRYFSIeQuKhjqxGOKCiaMVMKijAqdBTSAci1IBSAU9BVJAKFp6ikGc+1PFDATFKBSgUoFQAAUYpwGKWgApRRigdKAFpaQUtDAKKKB1pAOoXrRRQA+lFIKUdKAFFLSCloAXvS0g6UtACgc06mrTqACl70lKKBhRRRQAuaR443GHRW+ozS96WgNGV2sbNutrCf+AClFna9raEf8AFT0yWaKFC0siIvqxxTuxWSPn/9sS3t4fDuktHDGjG5PIXB+7TP2PNPsZtD1S7ltIZJzME8xkBO3A4rm/2sfGGl63qVhoul3UdyLMs8zxtldx4xn/PWtT9kbxJptjb3+kXdzHDNJJvTc2M8Ur6kWPpZEVF2oqqPQCpBjioYZopcGORXHsc1N3qXc0QtAopRSGFFFYfjnxDaeF/DV3q95IFWJDtH95uwoQm7anJfEOaTxT4ssPBVmxNsjC51Jl6BAflQ/U16RbwpBAkMahURdoArwX4C/EHw7Pe38mp3Ii1jUZy7vLwCP4VB9q9u1jWLHS9EuNWnmT7PBGXLZ4OKuXRIyg95M5L4jzHXNXsfBds5zct514V/hhXsfr0rvLO3itbWK3hUJHGoVVHYCuF+EumXNxHd+LtUjIvtXfeit1ih/gX8ua7+iTtogppt83clhUs3sKsdSBTYF2pnvU9tHvkyegqLm6WpYGIYPeqTnLc1NeyZcIOgqsOvNZNmgkzbVJrgPHd+uxbXfhpW2/hXa6rMIoG5xxXjXjvUo0ju7+R+IlKRe7VhVlZGlON3Y89+KerRz6kba3YeXbpsXHQnvXm0rl5SMjjjFXtZumllYliSefxNULJD5wZhurz5PQ9WmraI7/4Q6Muo+J7bzsfZ7f8AfSk9MLzVb4k682r65fXgYmOWTyoR6RrxxXQeH7mPw18Pru8V1Go6q3kWw7hO5rze9ka6vxEh3bfkWrivdsRe879jpfh1pjXeorMV+UGvoPw7aCOBBtxgV558MdGFvaRMy/Ma9a06HZGP6V7mFpezgeTiqvPMuRrtUU7tSUV0HKLmkoooAKKKKACiikoAWimk8UFvSgBTQD+dNooAUmkoooAKKKKLAFFIaM00gClptFOwCmkoopgFFFJmgBTSGkooAKDQaSgQUUUhOKBAelNoJzSUALSGkooAKKDSUAJQaDSUAITxTaCaQ1QXEpDQaSglhSUuaaelAhG9KSikNACUhozSGhABNNbpQTTTTAKZmlJppoEwJqMnmlJppoEGaKbmigDAEnNSK9Uw2amjJOK8+5uXI2q1F0qnD2q5DVFIsR9KtR1XiHNWYxxTQyeMCrCjioEFWFq0A9acKRacW2qW9KYDv0pRXBSHX/EesXa2urPptnattAjTJc1XfxDqlpZX2nSXXmXNsQFmA5NXyGftEejilXpXJa5ql5a6Rpkkc7K80iK59c1g+PfFWrW2v2tjpLHyoEEt4R/dqFBsbqJHptBrzb4i+JNQh0bTJNN1aLThcuBJcOAQoxWX4T8Q63qHiFtHsfEqatEYyXuRBjyz7djS5GHOr2PXdw9RS59xXj9vD47uPG02ip4vZYYoxIZDbKevbFN8eyeMvDoiMPjVrq6uHVLazFmhkkb8Ogpco+c9jFLWR4Qj1ePQbb+3JlmvigaUqMAH0rXqWUgpRSUopALRRQvWgB4paSlHSgBRS0gpaAFFLSCloAVTTqYDxT6ACiilFA2FFFFAkKKWiigaCvPPiD8MI/GOpi8ufEOp2iBdvkwvhPyr0OlFNMTimeKQ/s4+EN7NNfajLn1kxRJ+zn4WEvmWupalakdNkmSPzr2yildk+zRwvw6+Ha+D7qWWPXtSv43GFiuHyFrvB0pBTqlu5SSWwUtA60UigJwM5xXzR+0RqfiDxpe3Gl+G7K5u9K0o/wCkyRLkNJ6e+K9m+JmvXFnaQ6HpAMmsao3kwKP4F/ic+wFa3g3w3Z+HfD8OmQqHIG6aRhkyOfvMfxrRJJXZhJuT5Ufn8zXFvNyJIpEPfgg17H8EW8U+PtZtdAvtSuZdCs2E10hOQ4B+VSfrXqH7Q3gTwjJoEurG08jV5HEdsbcYeaQ9FI712PwP8Dw+CvB8Nq0a/brgCW6f/aPb8KNFqjOzlLlO8gjWKJY41Cqo2gDtViBNzZPQVGOSKtRrtUCs+p1LSw/sAKtoBDb7j161Bax75MnoKNSk6Rr+NRJmsUV2Ylix70jNxmmqC3C9utQXs3kxNWb0Huc1471VbTTpG3fMRgV84/EfW2uJFsYnO2P5n92r0z4oasr+czuBFApPXq1fPmqXTSSvIzZLsTXFVlfQ7sNT+0Up5SznvWx4ds5Lu6gtUXc8rgVjWiedOMjK967Tw1NHpGn3WuSgb0Xy7YEdXNc0t7HbHSNxfiDdQ/2otvbys0GnRCCMA8b/AOI1S8A6W2oaorspKg1hXZkmuUttxaQtuc+rt1r2f4YaELa2jZl+Y813Yalzz9Dir1OSHmzv/DFiIbeNduMCusiXamKo6ZAEQcVoGvb2Vjx73FoopCaQC0U0H86TNADiaCabRQAu6koop2AKKKKLAFFFJmiwC0U2inYBR0oNJRRYAooopgFFFITQAtJmkooAKKKKBahSUGigApDQTTSc0CFJ4pKKTvQAtIaDSUAFB6UU2gAoNBpCaAAnAppNDHIpppgBpDQaSmDEpDSmkoIA9KYaCaQ0ABpKDTaACkJoprGmAE5phpTTTQAhpCaCaaaCRppppaaaACim7qKAuctGasxVl6HqVnqtkt5ZSCWJ+h9K14RkDivONyzB2xmrsNVoR0q5CKpFJk8fWrMdQR9asJjiqQyxH1FSjOc5qGPpUy1oBMtOYZUr60yOpKBXOE8QaL4kt7q4fw80Oy6/1gc4K+4qr4e8F6nDpF5DqLK11Pz5m/dzXo1KKrnZn7LU86i0PxhqN7a2+pfZIbC0O5TGeXqGb4ZyapeX17quqXCtM+Y44GwAB0zXpw6UnXrSdRj9mjzJfAWo3NvYWGpNDc2lpPuCt1Ke9b9l4RTTvFceo6bBBa2vl7ZEQbdx+grrxRmk5sagkcxZ6LexeMrrV/k8mSEIozzmuGuvDfj2Hx1c+Io7LTtRYkpbedKR5Sew7GvXwadU8w+QqaM2oNp8TanHFFdEZdY2yoq6OtJRUsodSimiloQCilpBS0gHClHWkXpSigBaUdKgvLu2s4DPd3EcEQ6u7YAqgviXw+f+YxY8/wDTZaANgUtY7eJNAUZbWLIe/nLVDU/H3hDTYjJda9ZKAM4WTJP5UAdOKcOgryjRPjJpviHxnBoGg2UtxFITvuH+UDHoK9VXtmnYSY+lFJS5pDCiiigB1FFFAxRRRS0AFHailHSkwQLTqSlqWMUVn+INWs9D0i41O+kEcMCbj7+g+tX5GVEZmIVQMk+leP8Aii+1LxjrsF9ZWT3fhzSbjcyL/wAvUi9/cLVRjczqT5UdP8ONKvr67uPGOuxlb2+4tYSP+PaD+Ff949TXdSyJFE0kjBUQbiT2FZnh3WrHVrRZLVwGXhozwUPpiub8a38uu6sng7TJmUyDffyx9Yov7ufU03dslNQjoV/D6f8ACa+KW8QTxk6TYOY7BXHEjjrJ/hXoigAYqppNhbaZp0NjaRiOGFAiqKvRruIWpbuVCNt9yS3TncelWO/vSDgYqxax7m3H7oqTVK5IuILfc33jWfKzOxPrVm8k3PtB4FVC2GyKyepoS8JGema5Txjqi2tnI2fm6Ct6/uPLhbJrx34k+II4RNK75jgHAz95qyqzsi6cOaVjyz4navNJdfYQ4PO+Qg/pXndzIWbrmrur30l3dy3EjEtIxNUrWPzJB6DmvPcurPWhC3uo0dJtnby4oxmSQ4WtfxHcJC0drGwNvYr/AN9ymjS9tjYy6oygsvyQA929axZRJe3kVmhLtuy59WNRTTlK5pUklGxu/DzR31LU1uJF3KG79zX0V4a09YLdFC4xXFfDXQFs7OPKYYivU9Ph8uMcV9FhqXs4ngYirzyLcK7FFOJoorc5wzxRRRTsAUUUUJAFFIaKdgFopKSmApozSUUAFFFFABRRRQAUUnaigBTTaKKACiiigVwoozSUBcUmkopDQIWmE0pOaSgAoopM0ABpKKKACikNJQAtIaDSE0ABphoJzSGmAGkNFJTE2JQaDSUCuFNJoY0lAhDSUU0mgAoNIaQnFMBCaaaWmmgBDSGg00mgTEY000pNMNAgJpjGnE1GxoAKKbRQI8v+DunS2Pg6287hpf3mD2BrvIlqnp1vHa2kUEahVjQKB6Cr8QGa85HQTw9BVyKq0X0xVmKrQ0WI6njXvUEVWE6VaAmSplqBetTr0qguSJUq1EvWpFoAdTqbSigaYoNAoopMYpNIT+VFFQAU4dKbRmgB9MkYgDFKvenUAKOgp1NFLmmAtOptKOtSAop9MFOHSgDyj9qOdofhw4VypedF4rwfQfhX451zSItWsrQeRMNyb5tpI+le1ftXyY8E2sfPzXifyNeh/DFNngXSV6/6MlV0MrNs+VL34U/EO1Xc2kzTf9c5M1Sj+GXj25uBCvh683Hu2AB+tfblKAKV0Pkfc8m+A/wrbwfE2q6vsfVJRgKvIiX0+teuCk9KcOKGy0rDqUU0GlpDFooFFADqKKKAFHSlpBS0AFOXpTRTl6GkAClorjPiB4ivIJ4PDfh8CXWr4YDdRbR95G/pSSuKUlFGf421K+8Sa2vgzQ3eOEjdqV4h/wBUn9xT/eNdxoul2ek6VBptnCsdvCgVVHpWf4M8OW3hzSlto2aad/nuJ35aVz1JNXfEWsWeg6PcanfyBIYUJ56sfQepNU30REV9qRxXxTjj0m1WbQ5Gttbu38u2SEZMjH1Hp71v/Dnwy3h/R915KbnVLk+ZeXDcl3P9BWZ4D0m/1XUX8YeII9l1cLiztm/5dou3/Aj3rvKcpdBQjd8wq9auQptX3NQ28fO4irBrM3HIpZgq9TVqdxBBtX7xpLaPy0MjelUrmUyyE9hUSZrFWIicmkY9/Sms1UdTuxDC2WwAKybDcwvGmri1s32n5z8q18x/E3W/teptZwylkjPzn1au1+LfjYx30kEDZwCq/WvErqZpnaRmJZzkmuKrK7sehh6dlcbLJvIUDgfrWpplszMsS8M/U+grPsYiz7j91a1pWa1sCyY86f5V9lrllq7HfFcquO1m+X/Vpjybf5YgP4m9a6X4WeHXurkXkydeRmuT8P6bLq+qRwoGaJDz7mvorwToiWdnEoQDAr1cDhvtM8vGYjojotBsRDEoxjiuhjXaoFQWkQRB9Knr2LHlMdRTaKAHUUmaSgBaDSUUAFFFFABRRRQAUUhpKAHGim0tABmkoooFcKKKDQFwoozSUBcKKKKBBSUNTTQA7IppNFJQAtIaSigAoooNABSUlBNABQaM0wtTQCk009aKQ0wA0hpM0UA2JRmg0lBAUhNITTaAA0lFJTADTTSmmk/nQAE000E02gAptKaaTQJgaYTQTTaBATTTQTTSeaAGsaaaVjTGNAMWimbhRT1EZsYOasRiq6elWI685HQWI6nTqKgiqdOoqgLMdToelVkPrU0Z/KqQFlcVMp4qBalQ1Y7kq1KpqFTUiGgRKKUUynCgaF70tQ3E8NtC008ixxqMlmOAK8x8YfFq3trg6f4dtvt9yfl8w/cz7etCi2DkonqlJ3rjPhtJ4vureS+8TlIxJzFCEwQPeuyqWhxdx1FNpRUjHKetKD0ptKtADhTqaKWgB2aUU0UtJgOpw6UyloA8P/axkJ0TSYf711nn6V6t8Pl2eDtMX0t1/lXjX7WkxX+wlz8okdj7dKmtPjlp9jo1lo/h/SLrVb5IVT7uF3fzqmZp2bPfqBXzZq/xH+Mu03C+GmtYPvDFqxwPzrP8OftBeIrS+WHXrKGWMHD7F2Mv4VNilJM+pRS1z3grxVpfivSkvtOmVgR8y55BroaChy9KWmqeKdQAoooFFADqKKKAFFLSCloABTl6U2uc8aeJ00OBLO0i+2atdHba2qdWPqfQe9JasTdtSt8RPGC+H7VbPT4GvtZuvltbWPkk/wB4+wrO+E1jDbx3F5qsrS+Irlt148v3h6Kv+yK0/A/hV9Omk1rWZRea3djM0pHEQ/55p6KKu+JNGSQ/2lauttdwjcJOgx7+1VpsZat8zN26nhtbd7i4kWOKNSzsxwABXnukwzfELW01u+Ro/D1lJ/oFuwx9qcH/AFzD+6O1Z+m3Ws/Eib7HcRGz0C1k23EiNzeMp+6P9mvU7S3htbdLe3jWOKNQqKowAKXweo/4j8iVQFG1RgD+VSwpubnoKbGpY4FW0UKMCoubJWQ4cD+VT2kW99xHyiokUuwUd6nuZltoxGv3jUyZcVcZqM+f3Snp1qhk4pWbcT60x3wPpWVzRjZpBGpZu1eZ/FHxMtjZSRxv87A556Cus8WaxDY2UkruFCivl74meJ5NQvJVSRsE881z1Z2N6FLnkcv4n1JtR1F5WOQDxWNH+9k2p2pC24n361f0+3KqG2/M3AFcUpWPUhG70L+n264CsdsaDc5qpdTTXt2VRSGf5Y1HZan1N/IiW2RsH70mO/tXVfDTw095dC8uIzz93PatcJh3UkZYuvyRsdf8L/C4tbdJZI/nPJzXsOmWojReKzfD+nLDCoC4xXRxKFWvo4QUVZHz8pOTuxw4GKWk70ZqhC0UUUAFFJmloAKKSkoAdSZpKKBXCiiigLhRQaKBBRSGigBTRmkooAKKKQnFAC0Uwk0UAKTxSZNFFABRSGkNAC0lFFABQaQ0lACmkozSUAKaSkJptOwCk000ZpKYNhQaTNJQK4tIaM0lBIUhxSFqaTQAGkopCaYBSZoNNNAAaaTQTmkNAAaaaDSGgANMJoJppoJEpppc00mgBGNMJoNNJpoBCaa1KxqMmqELmimZoouBSQ81OlVk61MhrzEdBaU1YRqrJ0qaM1QkWUNTxniq0ZqaMmmMsxmplPSq6Gplq0BOtSLUCmpVpgTCq+p31tp9lJdXUixxRjLE1LuxknoK8P8AjF4pm1TU/wCw7FyYI22vt/jb0qox5iJy5UUfGfivV/G2rrpGkrItsW2oin7/ALmvRfhv8O7Hw9El7eqtzqJGdx5Ef0pvwl8Gw6Fpi311GrX065JI+4PSu/zx0qpStoiacL6yFooorM3CgUUVmFxQaWmjinUDH0opoNLQAtOptKKAHClpopRSA8t+NPw91Hx1qekx2s0cNvAzee7/AMKnHQetdV4D8AeHfCFmken2MbXIH7y5dcyMfr2rqRT6dyFBXuNaKN02soINeE/tGfDO3u9Nk8RaLarHdQDdMiLjzF7/AI17yKr6lbpdWMsEihldCpB70J9wlHQ+Q/2ffFN1oHiuG1kkZbS5bYynoDX2LEwdFdehGa+FPEkD+HviDdW0LbVtr07P++q+2PCNw114csZ2OS8Kkn8KGgi7msKfTKcOlIsUUtAooAdS/SkooAWlorhPHfjaa0u/+Ee8MW41LXphjav3Lcf3nPagmUki/wCOvF8ehLHp9hA2oa1c/LbWkfJ/3m9F96Z4D8JzafLJr2uzfbNduxmWQ8rEP+eaegH61jfC3ThpWoXS+IMzeIrg7prqQ53r2Cnso9K9JkdI42kkYKqjJJPApt20RC97WQrMqKWZgqjkmvPtanvvHWpf2TpMzQaHC+L25Xgzn/nmvt6mi71K/wDHV++m6I7QaHE+27vR1n/2I/b1Nd1pdha6bZRWdnCsMMY2hVGKS93XqDbqOy2F0yxttOsorO0hWKGJdqqowBVtAWOBQAScCrUUYRfeovc2SsLEmwe9PpgbJqQEIPMboOlK5W5YRlt4jI33j0rNnmLybjzRczGQ5bpTAy4xismzTYcrqBkjmqGqXixxNyABU1zMsanJryr4s+ME0uwkggkHnOCOvSspysi4QcnZHFfGLxaJppLSGY7V4ODXh97cNNKTuJyas65qMtxcSSSyMxY5qlaxtK446/pXFOV9T1IQsuVFiwgMj5b7orY8xLS3+0uMMeIhTLOGMDDHbEgy5pbe2n1rVFjiT92OF9hWNKDrTsjerONGBa8J6Pca3qSl1JQNlj619CeEdEjtLaNVQDAFYfw/8Mx2NrH+75+lelWFsI1HFfS4eiqUbHztes6kr3J7WHy0FT0UVuYXCiiigLi0lFFAXCiiigQUUZpKAFozSUUALmkopMigBaKTdQDxQApophozQA40m6kooAMnFFFJQAtFJmkoAdTaKKACikNJQAuaSg0hNAC5pDTSaQmnYLjicU1jzQTTaYr6CmkopM0BcU0lJRQJsKQ0UhNAgJxTSaKQ0ABpKKQ0IANIaDTScCmAE4ppoNNNACk000GkJoADTW6UjHimk0EgTTSaQmkJoACaYTQx5phNAATTWNDGmE00IC1MJoJpjGqsAtFN3UUWAoRnNTx0UV5Z0FhM1YQ9KKKoCZDU6GiiqAmT1qZDRRVICRamQ0UVQGH481caN4au7sZ3hCF4714z8KdM/t3xeLi4IZY2MjA9zRRW0PhOefxn0Fd3Vtp9qZbh/LiQcnbn+Vc2nxD8Lvc+Ql7Iz5/54Pj+VFFYo6DprK7gvIFmgbch9RirFFFJjYUUUVIgpaKKQ0LTh0oooH1FFLRRQhjqUdKKKTAhmuoIZUikYh3+6MVZU0UUAO70y4bbA7HoFoooEz4Z8cTDVviTfvHkLNfEDPb5sV9r+Ebf7L4bsLc/wwIOPpRRTJia1OHSiikWOFFFFADqKKKTA858R+KdU8Sa5P4R8GusE0J239/JwIFPUIp5Zv0rpvBXhDS/C9kY7VGluZPmnupTmSVj3J+tFFU9ImUdW2+hN4s0iK9szcLIYLiAF45V6rj+defeHdS1/wCKETWkh/s7QLWUxXMkcv728Zf4R3Vf1oopx1RNTSSXc9X0rT7PS7GKxsIEgt4l2oiDAAq2Bk4oorK9zdKyLcMe1c96eTRRSRQBarXMuTtNFFKexUSs5PfrRJJ5cfNFFYso47xvr6aTpc10+7IX5cCvljxr4guNUv5ZpHY7jwD2ooriqvoelhYrlucqMyPk81sabbH5QuC7UUVz1X0O2iupI4kur1bGD5YkIDf7TV6/8N/CsdvEk0gUu3JNFFexl0I8tzx8wnLmseuaXZrFGoAArUAxRRXpnnMWiiigQUUUUAFFFFABRRRQAUGiigBD0ppNFFABmiiigAooooAKKKKACkzRRQAlFFFABSZoooASiiigANJRRQAm7mmmiiqAQ0lFFBLCkzRRQIKQmiigBKKKKAGE0hoooASkNFFCASjNFFMBjUlFFADTSGiigBDTGPWiigTGmmGiigQlMJoooAaaY1FFAMjY80hooqoiGE0xjRRTAbRRRQB//9k=">
            <a:extLst>
              <a:ext uri="{FF2B5EF4-FFF2-40B4-BE49-F238E27FC236}">
                <a16:creationId xmlns:a16="http://schemas.microsoft.com/office/drawing/2014/main" id="{251296DD-966E-9C48-B8CF-2A8CCD1F33B0}"/>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48BD596-3CA3-7A4F-92F7-9F2E680823E5}"/>
              </a:ext>
            </a:extLst>
          </p:cNvPr>
          <p:cNvPicPr>
            <a:picLocks noChangeAspect="1"/>
          </p:cNvPicPr>
          <p:nvPr/>
        </p:nvPicPr>
        <p:blipFill>
          <a:blip r:embed="rId2"/>
          <a:stretch>
            <a:fillRect/>
          </a:stretch>
        </p:blipFill>
        <p:spPr>
          <a:xfrm>
            <a:off x="4572000" y="1889578"/>
            <a:ext cx="3708400" cy="2374900"/>
          </a:xfrm>
          <a:prstGeom prst="rect">
            <a:avLst/>
          </a:prstGeom>
        </p:spPr>
      </p:pic>
    </p:spTree>
    <p:extLst>
      <p:ext uri="{BB962C8B-B14F-4D97-AF65-F5344CB8AC3E}">
        <p14:creationId xmlns:p14="http://schemas.microsoft.com/office/powerpoint/2010/main" val="3202707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E4A19-4C45-A24E-93B6-469E051CC225}"/>
              </a:ext>
            </a:extLst>
          </p:cNvPr>
          <p:cNvSpPr>
            <a:spLocks noGrp="1"/>
          </p:cNvSpPr>
          <p:nvPr>
            <p:ph type="title"/>
          </p:nvPr>
        </p:nvSpPr>
        <p:spPr/>
        <p:txBody>
          <a:bodyPr/>
          <a:lstStyle/>
          <a:p>
            <a:r>
              <a:rPr lang="en-US" dirty="0"/>
              <a:t>Myth # 3</a:t>
            </a:r>
          </a:p>
        </p:txBody>
      </p:sp>
      <p:sp>
        <p:nvSpPr>
          <p:cNvPr id="3" name="Text Placeholder 2">
            <a:extLst>
              <a:ext uri="{FF2B5EF4-FFF2-40B4-BE49-F238E27FC236}">
                <a16:creationId xmlns:a16="http://schemas.microsoft.com/office/drawing/2014/main" id="{D61825CD-48E0-2743-9BC9-6F75CC8BB970}"/>
              </a:ext>
            </a:extLst>
          </p:cNvPr>
          <p:cNvSpPr>
            <a:spLocks noGrp="1"/>
          </p:cNvSpPr>
          <p:nvPr>
            <p:ph type="body" idx="1"/>
          </p:nvPr>
        </p:nvSpPr>
        <p:spPr/>
        <p:txBody>
          <a:bodyPr>
            <a:normAutofit/>
          </a:bodyPr>
          <a:lstStyle/>
          <a:p>
            <a:r>
              <a:rPr lang="en-US" sz="4400" dirty="0">
                <a:solidFill>
                  <a:schemeClr val="tx1"/>
                </a:solidFill>
              </a:rPr>
              <a:t>“I have nothing to talk about” </a:t>
            </a:r>
          </a:p>
        </p:txBody>
      </p:sp>
      <p:sp>
        <p:nvSpPr>
          <p:cNvPr id="4" name="AutoShape 2" descr="data:image/jpg;base64,/9j/4AAQSkZJRgABAQEA3ADcAAD/2wBDAAUDBAQEAwUEBAQFBQUGBwwIBwcHBw8LCwkMEQ8SEhEPERETFhwXExQaFRERGCEYGh0dHx8fExciJCIeJBweHx7/2wBDAQUFBQcGBw4ICA4eFBEUHh4eHh4eHh4eHh4eHh4eHh4eHh4eHh4eHh4eHh4eHh4eHh4eHh4eHh4eHh4eHh4eHh7/wAARCAE7Ab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OJW3lm6n0q+FBkQH1WqyjB/Gr0CgyqT0HJP0rwpM96KKsyYlYnnGKrX6hYXH+0Kuy5ZnHsBVbUl/dufoaI7hJaEVlwuD0BPFTRLkbt2cZxUNpjeV68A1acR+WuzuASaJbjjsUv8Al7yPWtmUfu898isUMPtB9iK3JV/c5FKp0HFbjD1qO7jMiRyKxB5U4Hapwudv1qNWV7eRf7r4/Ss+pXQWFf8ARAnp0qRMYK+1JCp8kE9AcU6P7zem2hgROANmM/dpM4kznnFLMMFD320xmXfz/d5q4iZWKqwl3ZwQQfyp1ku2BlHOAM8+9RHHlOBk5Iqew/1UoHGVrfoZdS3n5F7kDNVpl3Pjuc1OM7OPSo29fT5qzT1L3RYseETPXB61fm/4+I2Gcg1UhYH5s8AD+tXZl/fR+pasZvU1itCSYAS7+vBpNoJRsfwH+VSXK7SyEc54pzLkL/uEdaxNDOm3G2f/AHf61Ky/6TEzYyI+DTW4hdfUYqRz+9T08sD9KtiRTu41KpJtG4kjPvUajEcJ7bqkZl/d27ZPy5BHr2pM7ojgchq0jexDsR24bCA8+mK1AwVtzNsUrwR3PpVSzjDSDcdu1GarF4CsqlDlSq/Ljj60S1dio6IbNCvllmbaMdBTXjzZJtbbgnn8as3CDyFK9SvSp7G3WSyVzzg8/jn/AAqOayHy3ZDDbGBfLdt25ckjvT4YAsSJk4yKvTQgxADjaMcVBArBDkfxDmp5rorlsRzR/wCk3XpsXGfoaYIx+6U8YUk1bmT99dc9VWoZlIh3jqEP86cdWJ6GbHFmTA6cqauaOuLl19f8aERi8LBeSBkVd0WDN7IG6gA4/GtZP3SIrUsyqYrxvYcZqJJ385Y1yuWJNaGrwbbkcdVFULaBmuwxzgdqiO1y3vY2tCLC5DMckofy3CrV9Ni9kQcZJAI+tN0NQ2opGSMbD/Sr1/YoZS3dj1/lUrWRo9IlS0VUuY14wqkj61qD5kibjKyj+dZ0cJWTcTyKsuW+zja2CZVwcdOamd0xxasK77HlbPy89KbBLkr2wcgZ7VHsdywkl5Oc4WpILeNtzGSQEDjBxmtedIz5WWnYyWf3sDIz+dbEkn+ktzy1c7IuyFlWWTpkAt71pSz7JVc4wQKzci1EtNeSBJIMEAmsy5uv9NwedgAqeYqZPNycY61hmfdeuT/fAFaU5XJnEmtLo+Rtxxt/rU15P5thG7MVI4JB7VlK/lwKc87TSm6VtKO7HB5+ma0k9iEjP1dtyBlbI5Gc1xOppuyBzya67V1Uwny3XB5wDXMqm5NzcnzCDT5jKUdTES0UykHnnIq5plqqzhtvQA4qwLdvlYKSRkYFX7K32ltwwQvNKc9BRhqQXsu25kGM5jCgfrRU2pIq3IkPOU/oaKmOxpJanPKuNp5PNXYu/TGMVW9fqatRDhgelVIyRXPVl2/Q1BqY/wBGY+qr/OrYA2dOM4qtqH+o/wCAjj8aI7iexTtmxLkHHAq1KShZRjkZ/CqcH3uB2qx82GZhk4AqpLUIvQgbi66dxW8VzB9BWBNk3OR/eFdEF/cn/d6VNXoOHUjz936dBUESfu5GAOHYZBqwOi9Oakb/AFT46ECsuaxaiJFkQ7c4DE8mmwD5gPrmpFBaLdnoeB6+tCKBcBV70XGVZgwAO7ILHAx0qMLubp1U/wA6szLlB7FqjjjOVXPODVpksqRp97PZhU8QG5j0LKRUag5Yf7QqeMK0qnsSR+la3M7Drb5gvfIIpEQttz3Uj8qWzXYsfXBepbUZnRc/xlfzqJFxJLOFlU5IOe3sK0Wj3TxYzzIKrQQtFHP5h+ZVwCPerih1Kv33rg5rCTNkrIW4LM6uTnDc010YwxLuKktjI+tWJIQCy53DGTx+dNVT5Ucg6B+KzTKMx8/N3GT2oicSOnPG0VYlhyfoG/rUMKhZUB/uDpWqs0TsQyhFuVJwMDmnQqGtpBgbgM0s0aSXQDvtBJzx6CnLDsjZhJgEVoiepDbHlcjvjmtj7GJygXKnABrKgjPHfBHOK6GzHzE8gYBzjvUVW1qiqauilNbmOHJBzyBVvTFA09B04P8AOluiGTb1xk5+tS6cv+jpxkZxWUm3E1S94bIsjEKmck849KRYyrsp7D86tyMturStwAvTuah08tcwLKOdp2k/yojsD3IL0bbhlA+/GueKR1H2Ukg5wB0q3exkOc8lUAJpswAs8lQB/ETWsNbES0uUo9vyHoEGOaW81TT9Fu3uLy4VN6gLEBmQ89cdh9a1tD0fUtY1OysdL06RppAHlmK4jtYs/fY9NxHQfjW1qPwi0Q/EUagt89xpkR8yW2lOS0gH97upPOD0rvp4dPWR5tXFO9okUXhrx5rGmtq2m+EJ5bURLJC10wjMinoQAckV6pZ/CEzfDu0upBDD4mMPmyIGPlljz5fJ7dM11WgazqgVZFn8yCPahQ4wq+g/KtO+1a3XVUkNvhVTcFZjhmrqjTglaxxurUbvc8BuPC/iLw7dx3euaJc2URJjMisJYyevVeQPc0XMiO+VKlSPyr6MutYtdQga3bTDMJIykqHoVI5FfMfj4L4R+IVx4fms7q00y6AfTZpzkEY5UN3AJx69jXPVwsb80Dqo42Xwz2HEsRvxjnaKhv3aPTywbYRKuGPbkVNH84C45A5H9aTVo/8AiW9uXQ4I968+pe56kLNaEavjbk5O05NTxt+4kYZ4XtVKMth9xydvarEP/HtJyen9Kxky4i3T7bdvm5EYqxdS7Ugc85Vc1nXD5tpVPPyDpVjUD/oUTc52rj8qFuiuhO85SIx7dwBxnPasETM0zEfxNn9a2LCaCaJpJGCgLg5PtXPiVfN2x85JwT9a0p9SJ9CZ2zBGM87PWqYm3afMnOccD8TSSOy26YbsQc1WUtNDu5XaMHFaLYz6lfU5CmnJg/MTVCwH+hMzdpBVm/8Am09FPXfioYAFtLhORgg0X0J6kyxssTOqFtkhzjsKtquwLnkmLcT+NNtWMdvcHG4MF7+1WUZXdmPH7oAY+tYyepqkrGXrX/H4i+qf0oqXXdo1KEdypH6UVpB+6RJanMn7/wCNWohkN9KidMS/yqaEZRsduKt7GHUjj5jwR3zmq9+v+in6Y/WtQRgWr8c5yOPSqN5g2x9qcHqEloZdoCehAJHGasSq2SO2Rn3qvAcSrjHINWyS2eOo6ird7kx2KbD97noARXQoMp1421gEfvOh6iukjjzAD3K/0qKuyKp63KzfcU/7NTqu6Js/3f600J+7Hf5TVu3jDDHqCD+lYt6GsdyC3XNuBjPJ4pNh8xW6EHA4qVo2VBGv3iTnnHFSSJkI5zyOfqKQ7Fa4jIYg8fNxmq/KyxsOhHrWhqNuzFjGxX5VbJ+tVSpxt7gHBx0q4MiSKcSHzSDzk9BUsC8j/ZYE0+2jAccljjkn6VLCnDjHv+tatkJEIXai+0nSnw7VumB4KyA9O1SsuBjbzvPNDJ/xMAp/jjGaUioljdIWl388jPHQZrQIy8bAYAmWqNp5rKIW2lWPJxzgVpH5bQSY/wCWpxXNLRm8SaVer447nFRxofIdV/hbOKdBv8/5vuuCoye30p9sgKTLg5K5rMooyKpaVVxyTj8qqnHmluAViHWrEsbxO7FyQQGA9OKx9Wu4I5cNIVygyBW8I3M5OxuaPoVxrV+I7aSJQF3sXOOCcDA75rr9J+FniTUXeDzLK3YA4DSZJx/Kuz/ZT8DbtHm8Y6lCWa7/AHNgJBnbGOsgB9Tx9K9YmiRtcUCFTOrrE5Toy+vtXoQw65U2edUxLUmonyxr/grxF4bmEOrabMoc/u5Y18xH+hFWf7E1m2s4riXSrxYZYzsYxH5hivq4I0drNNIgdUB8reoIz2rkLm7m89jLIZJCd2D0B9vSpqYWL6lQxjS2PnC5jZYFdoniYg5VlI/nVnSP+PYYPOete5fHGwtv+FWQX1tbwtIbpPPl2DeM8AZxnrXhejMPI3dTuxiuPEUvZq1zuw9b2q5rF26t1mUI7Y+TjnvVfTreRdNVlJLZ/A80Xrs15brJuELK27HWpLUvLB5ZZgu/aMHHHSsIu0TZ6sbOrqz+YvO1c4+tZ+t6la6eImvdwtdweXaOSgwTj3rVnVEZ1UfKVXv9a5nVrSy1nxCun6gHa2W3K7VbG5utdeFjzSRzYqXLBntegeONHsvDC/8ACOzfbPD99mVZGTbPHIeDuHXt+Q4rZ8I2a3d3bm8OUncsSTjORwP5V5n4F0Ozt7xbiWMw2Vuqp5YPynHQY6E16Jot/NfahciJl+yxMAka44Prn1r1jxTu9DElmyrcWJd4pdjQgc5+lMm0nV7qdrtrGfBcnDcYFTx6jfiWOZ4mSbywpmQZ3DsceuO9aRutQmgim+2SSw5CshXafxx1p6C1NHwlDbxxyQyYM6/MP904/wAK5r48+EdO8c+BLzT9qjUbRTcWUvQpIozjPuBitZI5o7xLi1kAkj+UKTww9K1L23ilhYyxuC0bErnlTinfSxNtbnxz8P8AVJdR0x0uT/pFqfLc9yP8/wA66TWSBpmeAd6/zrzv4eXbSeItajC7Ge4f5QOnz132ujzNMkRWwTjB/GvHxatM9zBSvT9CjmRw38J2jI68VZhOLZ3PrwKqQyMV3HgjCmppHC2zAdCea5GzriRXIwkjA4AHIq1eODaRdD+7HH4Vm6g7KlzjoMVbuW/4l0RU8+Wp/Sk27oa6mPMzK7FSFRh/kUkCr50f15ApJ41a5UZwTzjsKdbfNcqfVuPpXQ3ZGSWpVun+TZj7sjCn6Oqy2UynnOR/Kq2quI7iRBn/AFjZq54Z2/Y5S/A3H8eBSl/DuKOszI1Di0ZVIO2UDP4VFpxMsc6HqV/pUt9j7NIq9pt2fUGoNNO12bnkgH8qpfCS/iLFszfZozjcGG1lHpV+3xJLuClQWVQCazbPP2KRRyyPjrWrB+7ubeHPT5jn86yqMuBn6382rY9Faio9Qbdq3/AD/OimnohNasxR80mc5AFTWyghjnqarxrsLKOoOBVm1OYgw5BJrV7GC1ZLIT+72thQvI9c1TulzCw9qmkmEc6RkHkYz6Uko3RSg9Nh/kaUVqglsY4j2hW4GD61eghVV8zf1zxmm2kKsQGAOAO1XGt1B3bVwTjpW8mRFGa8eXyPWuntIs26nGflH8qyJYYwQdi43eldJYx/6MDjjArOs9EXSWrM8xfKvt6VYtwEiLNgDFWDCNpx/CaW1jD27KecrxXO9jaJTZPkXKkjPQDk1L5YNurDs3ccirVtGzOnl434+XPrUhBIkVhhuCQPXvRcLFe4XESnbnK4NZ0gAfnjJOK2Jl/dqW6YI+lZGoJ8sPOcMc/kKuna5MtivEqi4PPHSp49u7JYYKn+dFqPkOeuKc6eWWU9hxmtGyUtCOXb2IyZBj8aGwLq3nP3c7TUEnLN1yADmrc4VoNuMFW/WhiiWraML5sxGOyf1rRs7S4vY7O1t42kmmk2qoHUk8VY8C+Hb7xzqMuk6NNbRXiW5ldpmIGAQCP1r6K8L/Da28K+CPJk8qfWdm+5ueuMHOE9AP1qqWFlUd3sTVxUaenU+b7m0nsr+SG6hkilik2NleAfSiDAuJk3Dknivf8Axp4LtfEWkmS4C2upBPllTo2BwWHU/wA6+f5IjHesrNhgcEgdxxWOJw7pPyZph66qrzMnWrry4mwOQBniuF1CV5rzzNpKgDjFd9qcMUq4YjOwjH41garp6NA7x7eFwTn9Kqi0ia0Wz6C8C/GrTtE8LaZY317prW8FqiLEjBXjAHTA9K9B0jWYNQnTWdNujNDchZUYEMPwI/lXwtFA6Oy8Fj6Gup8CeLNc8MSo1pe3EdqX2yw7zsKnrgdj713Ko4nnyo32PuPWdYa+06KS3UEMvzDpg1w2orOZvNYDA64NXvBsfmeHRem5lmS8RZI3J7EZzT5dN8xv3krMT0A71q7tGKsjlviRrS2vwy1BbjJMzpDEp6OxP3vqvWvDdLv1WFvmxhya3Pj74ttb/W4dF064D2mnIUcoflaU4z9cdM15rY6hi3kG45DnH6VxYhc56OGlyR9TuJtTWOWKXltjcr6ioLbVQrqWcL8xbHpk5rjJ9WcvgN61nXeqS+cdrHrWEaVzaVax3WseJ7W3csWzkdj0xXJ3V3qmvaxYpoMpjup7sRK4XO1SOWP0FcrrVxJIQXZjkHjNbnwi8Vf8Iz4qt7qVY3tmby5g65+Q9cen/wBau7DU1FXOHEVXPQ+oorXTfDOlw2N9HJqGYuZJXK5bu3HT6Uy2ePQ7qK40+2QWtwAZjHMZACfXPT61F43EVnHHcx3hvIZ4vOgbqCpGRg1geCtRvLS1NnqDi5ady4UjKRj+7712HIe++FPElvcxR2TRqsyjCFuQ3tWxNdxrOlvNGIZbhikcadWOOorzjwZZ3bS2+pyQ77dZeADjIHNdrrNyLiY6nHF5UkIAilYf6s+3uaBG/aS6KsyrIVjnYhRvbqw44/GofF15HaaHqdxMFCxWkhZicYG09a858YXbaPoeoa/qFwytZ2zXG0t8zHtxjAyxFfNXjH4t+OfGFmYdT1VoLOQbGt7b92rL6N3P40+ZISgyl8KrSddQv76RWJKGRmPTLMMf1r0TVSrWckbHAI5PpWJ4M097Dw8nn/LPdsLhkPVUAwg/mfyrU1Vd9jKN2CU4PpXjYySdQ9vBQ5ad+5TSPy1EIcs3cn1pzyfuJNzAYbpUTYhk8tW37QctUCKChY8s2etcu51BqMmYLlF6kDk0+5mUwWkZYJlF5J9qq3TAxTFsjI5H4VJfRo9na7s/6tcEdjgc1aSuiW3ZleT5X3b9zY2jntUlpnzVIPTtURhCxoc7mfknPaptMx5jMeckU5vQUdzH1JibuWQ85lbrVmwuFi0bcRwSV6981V1ratzMqsMCZgKbbH/iT7W5+YnpWtrwRF7TYSOi20oILEj5efcYqG1X9xM2TkMDUkv/AB7KB0LClthmO5XH8PFN6IndjrZQl1KSSFPUjsetWIXElyXVjtAIUk9T3pNPWOUv5wG1owxJqxDEmbdV5GwkmspNXNI7GXdgrqKP2KZ5op+sLtuUXnOzufY0VcVdESbuYkvDt7n/ABqbSc/Y03ccmopsG5lXPQirFmNqLitJfDYwjuDKsjy57MQKfhfKl5+Yof5U1O7YOD81Mb7rBePkNStynsNtkw6E8gjoKvyFQNm0bgeeao2khYKfbtUxZvtBLA89DW0rER2JHj3Iox0rpbGPFuoP90Zrnjyo9c1v6c/+jx5/uis6uxpTeo2VAFb0zT9PUGMgelQyuwBCgnLc+1Tab8rkHuM4rBrQ1ixbL5HZ8Z2EsKcSpcv0LruPHQ5qtYyBmk5OAWp4ZTjGQCp61MkNO5JcsGiTA43Hv7Vi3zHcgPAzxWuzDyVJOcEVi6g3EfHqD+dVS3JnsOtflMnHQE02WdZJNwHGQRio7STcXCncRnP0p8iERiQIqAnjHpWr3JjsVpz/AK3bwSOP51Q1K7nXfsOBwSavSj94306H6VU1CHazFhlWXr71aM5XNL4PeI5vDXxGsb/7VJCkxNvMynGVf/6+K+1h4hkuNL8pIibhI/vHBU471+f04TzVVc5PP0r6v+D/AIi/tr4fwTQlrm7tFEF4ucsmP4iOuCK7aE9bHBXh9o9B0K7t1ka4vrjZdSrlAwwB/n+teXfGHwaIbuXxNooR7SUg3MKHJifoSB6HrXpD251G3XVJYStvbARuqt87E9G9u351YvbVYXglM2+3RGw20/MMchgRV1qXtY2kTRqunK6Pkm/JV2PHBP8AOoJ41e3VuNrdcd61vH95p114lvptKtfs9qZWAUHIJHVh6AnnFZCEtYqARkJ3ryGuV6Hrp8yKq2lusjMFAK4P19aq+IIVEQjt1X5lyKtTE4DZ5qnqMzLEsn3sEqfxq4ydzOSVj0DwR8YlsdH0Tw5fW8kEdogt3uCwKgZ4JrvPjJ42TQfBXmWF0v23UV8q2ZWB+Ujlx+H8xXy5KR5z/Ljk1bv728u7W1hnuZZorcFYkdshAewrs5mkcPs1e5R+0MQQzFic8nqc9aLWRtj8/wAX9BUS4IbjHWprNB5bd/m9faoexqm7hKxUbj3NQTn94D2PvTtQLGIkdRjFQMW8tOOaEtLib1KWpnIT6H+dZYlMb1qajnaPoayhF5knXnGRXTSa5dTnqptnrfw++Id1/ZMehalI11FCCLVTjKZ/hB9Pau9sdQZopZhFtmCl1QEERjHf+WK+arOUwyryVwfWvUPCfii+Fg2nzQtqMMq/wNidPcHv+OatzUdyIwb2PYvhR4/lstRisrrWgrMvMU5Bjznkex5r2XQvH+m3yOl9bxyWUKgRbQP3jg/f/wDrV8kWWm6V9qS4+2araNnlJ7MufzGP5V1ujwXbKY7PVr5lJGClmwxjv8xwPypqrHuL2Uux3X7WBuptB0q60vV7hNM1KZhdWL4y5AyD6kZ7fSvI/DHhphLHfanDthjG9ID1kPbPoK9A1K2ljtUur+aa/uoyFje7fzDGCf4R91R+FUL5j5b7R82wjPvXHiMSr2jud2Hwsre9sUTdsJ0kkk3SEkkDuPStHU5Q+lSkErmPg+lc5IkvmrGxG5iDmt64GdJmUnP7o9a4attGehSejRSdFiGfM3so+Y+9NLNtXoCGOfpiiVcQMqgDPcU1ztiLnJxWRRUmYlJ12lhjg1dnHmaRbkZyFH8qoCVHSZd24k8YrQiP/EpHsB+WDV7NErqZtw5i8pRkk8detWrLa2WXoWwB9MVAV3bpGHKLxU2n8RRLnuKJ7BDcyNT+aedj2maksm86x8r/AGql1SFvtM+2NjmUkEDrUNhHLCnzQsvzZ5FdCa5EYu/OE+1UXno/FOtQGuHA43J0p08UzAZiYsSGxiksw0d7+8QoQi8H3JpNrlBbj7GQCH95jaRsJ/u1bjBTaqsGIjOcHpVC3GYrkMBtRySDV22G2INs2iQgAe1ZT0NYFfW026jDyeU/pRSa6d2rJ1+UNj8qKcX7qE1qc7nN7OdvG4DP51etwBGo781TjK+awz8zPu/CtG0CsFz/AHua2ZzIhLKj/Z8jOP5UgXcr9gBTpE/0iRuMg8U3LKfvdsGpW5XQhtvl2qOB61faNdmcjO6q0GxkTHJ5q40TSPuDDb3HrW7REXoRFSSuD3rorGM+Uo9VHP41gDjB9DXUW3FvA3cqOKyrfCXTfvFV1POfWiAlZB/unH60SOAG3etEC5G7OflNZWbNVZFXTw2JOgyTg1FdXH2e9Me1jtbGQOoNWrcDzfLGBhSMn1qO8gEl+ztndkYwfak7c2ole2ggmjEXLdSMGsrUm3FQPU/zrXMaiDkZHXmsnVeJcgYG6nT3Cd7EWmAI7kdCSOatIyttjwd3Uk9Pwp2g2/2y7tbOPJlnlMZIGcZOM11uufDPxV4fmMrWMl5You/z4R0TqSVzkVo4OV3YhTUWk2cRclI2+XJ46msy+uCY1U8hgVH4VpXgHmDBBHNVzbh4zwDsfP4GnGyQpas5+NWMwYjk8AVdstW1bRLkXuk31xY3GMF4mxkeh9RW4NNgEwkCjOKju7GExqSo/KhVVcl0dDb+HvxP8UeGden1u5muNUt7uPbe2znIkXsV7KR2r3rxn8V/D+qeALi+0W+8y4ktljiiYgTRyNwQV9uua+fY0iGmsiKo+QAgD3qOCONANq7cmmsTJRaRP1aLabKd5Lu3Yzwxz9cUtuWNkpAzlOtSagylHG0Ajk4plo2dOQd9n+NYfZOjqV2ZvLXOOBVG4fdFIp7AHFW34QZrMlLCaX+6UA6+9aRRlJmPMf30mfWnIR9nPsc1HcqwncfQ04Ai1Y+1dL2Rz9SL+NsdAKltvuMB6ioz94e606zP3+3SlLYa3C6CnAI4I71Vkz5Y9jirk2cetRfZnboODSWwW1MzUs+WPbpVSxgklulSOMsSK6htHMm3cvUmtvw5oaJf25ZARu9KtVEosn2TcjD0nwZdXl5GJ/lRyMACvXPhx4ZsNH1CKaKFRJtYlsc5xWhb2McNzasE4A7CtDR2C3ESkcZIzn1rmlWcos7YUFBo2LooHBcBgTjJFQG6IJTOcHgk069I8zHykY6VnMzYLhcAHaKUZe6XKOo7UJPNsWyerKPp8wqIWkLOQ7MeTjmo9S+XSpjkjaRgj6iiJtqR8luCSfwrG13c0TsiS30ywZ2ZkJIBwc1V1m3WHT5WiZgAhyM1ctX3RMR2zUGq4bTJVH8URqdyraGbLChtw0eSG5zn2FQXEWbeRSTtLHPPtWmYV+wRShQu9QSBVWdcCQep4/KhEGQLeKO2mwuCO4q3YkPpUW7ocZqO5GY5h7gVLpabtM2nHA4P4mq3FsVLg/v5ADwV5qSBdrEKeFYGq93GySOXbovJ/Gn6dLujYE5IAyR3p1Y6aChLUW6lX7a0OSXV9x+hppkZsL/smop2xqVw524+TA79KUDEsak8YJqLaFN6k9wwMy55woFZV7JjVsL/AM8V/MVqTH5zngYHJrNliebVMqMkRAGqhYUhsQZb6WMDKyrwPer6szXNrFt2gds9B71n3XmRBZ8jcp7diKTTbpmvtzE5Y9+1U43VxKSTsTaqc6t6/If5iio79v8AibqOc7e1FJbIHuc7a584nuMDJrSgfCBfQ1nwDaQGGGPIq5CPnP1reTOdIeAzSkhuOpH4U1Vy2Bk4/wAaVG2ykZOSMnJ9qSzmVpADjk4z+NStRshtTtVR3ycCteObCZK+wHvWPavG20dCD1rSkZgwRclcA5HY1s7kRasNkf8Aujgmujt2Zoo/ZRiufx93PrxXR2BVrdW44GAfyrOr8JcPiK8ihtwb1qSBMxrzgBucd6mYIWbJHFNhjDowUjj5gKhOxdrkdqoM5Zl7E/rSSPHNd+ZGSo3cZ9uKm+5KV28qv5iqy7RLt4BVhUtX1C/QWRALd+44P61yXiS52nardHOK7CVP9GkGecVx2r2fn3DZccNnA+lVQSuTVvbQ3fgtd2kPjA3V9qS2TwQO9vJK4WPfjuT7ZxX1JFqN5qE+n3UEzRQ3UY85todSNvJBzjBGa+M4dLkaXapzkd67jRPEOvaN4bk0ex1W4hguCPM2tyQBjaD2GOwrolWUTm9hKbuZHiv7H/wkV8NP3fZVuZfKyAOMn0qjp8jNI0fUPGDiluY/m3Kc5z1+lGnBVnt26HJU1hvE6bWZrqokgt5QrDCMrHtkdKoPIGtm3HGw4Jq55xitZYBwSdwzWUi5imDZwx4yOtZwRpJmmlxGtkqbc+YAuR2oiKsi8/xHFQbBHZp6AA1Nb4yOeA3T8KmSBFXUcAMe5AzTLLmwj+n9aNadIw3zYyRj3p+lgtYxj3xVfYJ+0U5V4/4EarvAmG46jP41oOuD77jUaxbl49DVJ6E8upzF5Hi7cew/lTTGfspHStG5hzeMCOwzx7U9bXNv/wABrfm0Rjy6mCUfeCefSrGnQM7uCOgFaBsyCpxjJ3fhVzTLb97Nhf4AeBTlLQIwdymtluU8ZIJrUg08GKM7cfhV5bP7zAEZP5cVq29r+5jb3xgisHM3jTKv2CMeSdv96rmnQrHdw/L0bPFX541XyMdPm7dOKbHGqSIW5JUkY9acJXRbjZnQRSb7xQv3QBx9Kfp7BbpR/wBNKpWW6O6VXfcwTPSprJ/+JkqnkFxxWW1zU0rhlklk+cKVOMZphUZVV+ZaSeFWvGXoxPB9RUhVVY7WG3O0HP51aasTbUh1WP8A4lMnvtP6is4SMpYk5O3PIrX1UA6TJ7KDXN3MjbGOcZUdPrULVlPY1LeULGy+gxkU25f9yydQY8Yqi0pW0jPOS4z+QqxcHem8enOKTQ76FiFyNKjDdhism4uD5rY6DgZ9a0pWkjsYZEXIChsY6jFYMzSPhjwpPyj3pxWhD3LEXzuQec8nNT6aVFmy+gb/ANCqvp4LsxHQHFTWDYs/rn/0I1N9R20KGtrIJJH42joKq6WWXc7d+cCrupTeair3x82aqx4RhjGSOtaTfu2IjFc1xbkKLuZuMhF/lUZkXzUHUhRnH0pk8itfyq3URp+ZpVXEgPXAGax6F9Se6kbLDn7oPNR2Z3X0rDr5a/zpbpvmyckU22kAvZCP7hB/Oktg6lfUkMkjKDtUsTVLTI2a8yxO1CQDVrULhkYgDO7GKSx+VWyCGB657VqpNRIaTkPvFxqkLHAypopb47ry2Of4WNFJbItrUxJUKyHchUqxxkY60+3bkn/ar00a3cSRt5kcL46lolIP6VFNNZ3EeJtKs2Yjr5IGfyry1nEdnE41I8xllRbjBPUYOKjDJHN+7JIzkcd69AuNK0Gd/wB9pUa/N1RitUdW0/wrYW7XV1a3cadMrOefwrop5tRbSSYOXc4WJtrt6huK2ra62jk52jmt658N+F7WVPtDXyF1DlQ+RyM4yKuw6V4NVOIb6QEf89yB+tbSzOlfZkxkjnUK+Qsi9GP5Vs6NKGtNvXnp+VaQt/DccYjh0+Qgk4DzGpIJ9FtkPl2cIx0Bckk1jPNKbVrMuM4pmTcfPvCtjnnFS2W4Mq/xZx+FX31TR1Y/6DbLnuQTzWZr/jHR9FtHnFvbmUD5IwMFz/SinmHtHywg7sHWitWO1W7js7YzzyrHGilWYnpzXGX3jCGO4c20LSLndk8A1yesa9qGuM9xLMwVmBeFcAEn09cVBFplxLjcwiQDAUEnOK9uGH5Y++c0sS5S909AsfGOmyQym8Mis/ChV4FKZ7e83S2Sl1PJ2rzXDta+UOJnYAZII7+lLZX1xaypNAzxlSDlTgVHslHWJp7WT0Z6Fawykq32ebIHZDU5huR5ai1nIJ6bDwKs6B4va+slEiKkigZ56j1q/F4hyygjv1z1rwq+PrRk04GsaqSMS70+8MnyWkxBPUKaih0vUQYmFlJ8rgk4roH1mYn5SSM+nSo/7Yk3ECRgR6Vl/ada1lETqa3Ksul3zFx9lcgrwTiqw0XVGUf6Iwx1G4VpHWJ2b+8uP73H1pH1Fi6ssjLwVIA61n/aFdfZQ3VuUZNH1CSMJtVeg5JH9KtW+h3Srh2hXJ67smpHvpi2GY8g5APakS4beOWOD6/rUSx9droT7V3LK+G7W6kRbp5cPgAoB1rPuNFudJcW03K53I+OGGetdFp8ytEVLMG4IA9a1vEMS3eg7/44SGBPcVnh8xrKqozd0zSEryuealPvcc5IqS1h3L68YPHtUs0bbW2Do4zViyQYJr6BvQ3S1Oeu7crfv8vIAqxbw7oG4/h9Km1Bf9PY/wCzU9qn+i52+ma1b0Rml7zM4wbkbjooXpVzQLbddTf7gqyqDyJTjqRVjQowtzIx4+Q5/DFDleLKUdUWJLUc4Hp/KrMUf+jqDx8xPSpplXnaOoGPyqOEkbV9CcVmr2NNEx95hVg/66MMf8BqsvM0Iz1J/rU2pk+XC2cYc/yqC12tPbnOSTzVx0Vwe5pBZf7R4+bCDPPtVqBduoQuSMtLyBVW4aT7SfLA+fHzelOtgft0bbiQJR/KouUat6v+lqeegPB9qhhn/euGPC8fjT9RkKzx98ouB+BqBNqGID+JsmqjLQTWpc1Y502ZR/cP8q5d2ZovcKAa6TUXzaTKf7h/lXLsuxGVXyuB171MHcJo0jtWzty2MAgnjviiadnjJUYUg9uvvSMcW8MZTdkc+3FJOMLt7BcUJlFy7YjRrVh/zyH8qwbmfOzcu0heB6Gt2fH9g2+f7ij9K5m6HmTK/wDCg3H3ojqiJbl/TyUDDqAev4U6wfNof988fiaj0/PlJu5LZJotcpbTDsHP4UlqwZFe/u4hLjrniqkZ3KrehqxcM32XOM47VRLjB2HHQ1pLYhaMSbm8+6SxAUMPpzUoZN+O3HWhZgGeILlmxz6VFLJtCsF3NnkZ96w3Vi+pLMchuTjGRVO1n/4m08QPRDzUssjNGWwB6gVlOsn9psY+GKEk+uDVwjdEyZpXEYkXd0KqMCobGRvNbeNuRxmmrN5yTN93GM571BZylh8xywbAI9Kq2gr6l+9IN1Dt7LxiioXO65hXPPOaKS2G3qdSGWRS0eWPcY71Nz8gGeRiqqvtUIrZyeDUkxw5JYlj04r5Bx1OEnJ5PyktkHp2rmviWpPheZl42uhI/Gug83CLt3AseeawPGzef4evF9YywHXpWuEVq0X5im/dZzekalNLarHO7SbBtXJycVbF/IseFkyuc4Jrl9FuCOvIIBA9auXF18xUcD8q9ypR98wUtDak1N9ueBg9R3qrNqjd2O4jJArDlvC49PQg1VluWZiB/OqjhUDkbFxq77xtcls8DPWud8T2l3eamszqxRE5GTilWT94vzd+fapJdUllJjUb4kYgkeletgqEYNyW5lJ3H6dpskKxMkjNMrHKqcZU9PrXb6F4XvZ7Fd7qijgbux9q4zRtSb+0EaRQChAHtXpGmao5SP52ODwOxq8TOaWh3YSnBvUu6f8ADma9Ub7yI8dcc5qxefCDVdrNZoLhQhKgDqfyrqtDMixLPGW2nnGeler+F76X+z4lKqMHIY1wU6s29WetPDU1G6R84W/wz8U2UQuYrBlCrlkfgj1Fc/8AamDum35lPIGeK+vdRkeRGOE6dBXyp8SbD+zPHN7FCNqSkTAdvmGSPzrnxPvS1OLFYdQgpRKkE+TtLMMjqT3qUyYZeW/A1ThZSAzZ69CKlVvkYrlgxyK4HHU4S8so27V7dMinpK4VuSSp6YqkJFAwx69cVJG67SdzEg96zcB3LUcx+YMTz0Iq5C4XZuBGR2Has4S7lDbl4P41PHIuQ+TtJ4GaiUR3Ok0vG/PAOOOOorpois2jTxqQf3RGD9K47SplLKN2PUHNdjpQVrOQDoAeB0rzqqcZpm1N6nByJiSQHselLZR7kZemQcEVLOMTzAnJ3Hr9adp0f3gOoPWvrFL3bnYlqY15Hi5wepTk1egh22ydOQATVbVSV1DHGDGePxq3JuS1QD72fT6Vs3ohJasLeILBOGP8XAqTTEG523leo47jikYlbeUnnpz60aWWlkZVwOCTn8KOjH1RZuLnZMse8k4AHSpMRvcwoJH5BB4HXFU7yB3ufOVVGOAcdquW8MknlzDA8vlziqaikmSm7lfUi4RUdyQHOM/SlsVBuLde/JzUWqyB3jGQQX7fSrGmKRdx56KjYo2iP7RcV907PvO0NjHvipImCzwkHGXFVpVZYNy43GQZ/OkR286IE8hxWdrmjeprXsg8wt3CDFRWp8zG5hwvHPvTdRTzNrIdpxzj0FZ0UwgMX7znJ49faqjG8SW7SNnURus5ck8xH+Vc7KFVCqsTwOtdDcSeZYSe8R/lXPbcRxgZOSM5qaY57mjKp89dv8MdQed5keeeRxVqTf5rbBnauWPtWbE5YtHt5QdfWiI3oas5LaJCoPJAA/KuflZQ0kYyTgAGtqZm/sWJh2rmmuCJ3IHYMM/WiMboiTsa9gSqordQcEVNFtVLlOxkI/QVV0+XzE8wdyDirSdJwe8v9BRHcctijNh4GTpg8VnytGB3HIHFX3wGdT93J5rKkDCNieOcVrJGaHx3CL5ka/MZMc+gpiNuKZ9fWq9tMysyxqPu4ye3NOQjzNvXA/rWTQ0yw8g8l+f48GqoZRqiluAVZQfrTpSPJfkAFuw9qo3a7bqIAng8k1UFcUnYu2uAJFI4Of50W8PlxqMdWOc0602ssy9xzV2CHchzJuVB3HenLQIooA/6dbsc7tpyKKm1BPIvrcj+7j8xRQrWB3OhgPyj5g3PGewp0kpzjbtDd+MVAJDhlAxg8gVHIxzt28dcAV8jy6nDcZdS7FypHccCsDW7tXs5omyxKMCM+1WNUuPL3BnwCcgYrkdWvuWXdg4P416GEoOUkzOctDE06YqE5xxU8s5Yn+dZds+1RhuhOKshvXpjpX0Mqa5rnMnoSFuMZOAajLYJPXmlLZAx1NMJPQkUJDHx/POiA4JYdq6DUfDtraQ+bpwuQsiDek5BJP8AeGOgNc6zFZFZc5Ug9a7CW5uZriOeNmNs6rggcAY6GtIzlHY7MLThUUk9zL8PaWbnUIo1UYJ5PpiuyMdpaPtacqEHp3rO0uKOz1yVIM+UY9yE+/Wt7TdPh1GRo2fZIfuk0qs09zooU7LQ2tK8daPbQJC9rdFUX5nKgCus8G/FDQJJmtVupI8sNqSJwT6AiuHsvh3PPdKt/byXMXmB1dJMfh9K0fGXhnTbCe2nsrFbG480O4Q/KRx2rFqmlpud0HWb12PT/FPxF0Tw/wCRHdtI8twmY4ok3MR64rxP4n6ouueJIr1LdYAYAAoOSR7+9eyXPhXTfE1vp2ri3i85IUXcAc5X8fevH/i9aDT/ABvNZxqqqsEW0KMD7oz+tc1a3Ku5njVJRd9jmQyqvt6D+VTKy7P4sY4qorc8ruOMVOjbQCwAXPc1wtaHlXJgfmAGOBzT1Y4UFc45GO9QLjdkYB7YqRT0yec9PaoYE+QY8fdyemetSQlTnG0+ue1QRSYYKRuGeMjtU0XO49F+vNQwNbSpSsnPf1Fd1oTB4pCd4GPWvO7GTc6bWUZ6kmu80GTaoG8AEAcdOtedilY1pnJ6lN5d9dgjgSEfrTtHZjOecKx4Bpus/LrF8uOkrY/OnaeQsqfU/wBK+lpu9Jeh3R3MzV3zqbDqQMfrV1JC9sS2M4BGelZlz+81ORsdWODWhp+2RI1kbgnHJrokkooIvVk8yFbZw4A3dABwCKi8Ot/pmPVW6/hT70BUKq3yqMcnv3qDw+/+nKPWNj+oqVrBlP4kbjKGaRGx1zirMXzRzKBy6HI98VA7KLj6rnFOgk2MrZ5zk1m2WtzG1GFFFsydSDk++KtaUf8ASGJ/hh5qHV4hCzkdd+V56Zp1mwRbp+uQFAzW7d4maVpF28hcaetwN3zkkY7Cq1q5aGGQ8sH6nvWjeTL5JtjjakKkADv3qgVWKOFP9qs4y0La1NS9b92VUYIQ4rnJVmEioxG5u9bt/OI23kZAPP5VmQMJbjceB/DxV0pNIiok2bcQzYspPSI/yrIAJlgXrlh+QrVib/Rn9AhB/KscSHcjHoFYjH0qIN6lS6GvZPH5U7yfN5jiNcfSsqOMLdTkdMYFSW8jG0jXoN3mcdz0qRVXa/rkk0o6NlPVFgpnR1/EfrXJakxWd0T5TnB9q7GHDaUnfBb+dc/qdvGxYnaDnk1dJ6mdRaFfRpT5TZ7t1rSckCYZx8/X8KrWkKxoq9Mnipb9tkk0Y6EKw/Kr+0SvhIYVNwzxk52nIqhPEqwTMpyBzWjojBr6QVW1BVQ3UadAmTgcckU5P3rCS925ix4BOMkkf1p0bYnJ5xnimJuWRhjjHb60oJ83pxupTjYmL0GXbzGUJCo2Z5J9ahumYzIG+9k81cmG0v7MP5VUuebxfoaIPUJLQv6Y227bIysiCtT5I7JI1YFi3zEVm2KsWhKjLAHGPar295X8wptSI9Pc0plw0RBq7q99EO2ev0FFM1PBdT0/edKKStYlvU1N23dwPXpVe45QDLZ9vSpy6lWy3I4xmqkzYx8vAJzzXzEVqcJg6w/ytl2PPcVxeqSEyN9eK6/W8bGAznPJNcXqRyxJ6ete7gYo56hnwNwQT/EeKtfeAzxz0rPjcCdl9cGrsR+UHkg9q9acbGKJsnp096CpxyaZux1HXpSmTjb14rGzKuEvtWppPiCbTbf7LIrTWxcEgHlc96xncfWq1zcBUPzcAVpCDZUKjpu6PS445IdWZWO8bQyMDwQe9bFnOUulaNsH2Ncvot60+mWl4GLYj6eo9K1LO7jLKyOrc+nIrOS6Hp0p21PaPB+rlo0jY5PuayvjG9x5lk0FtK8IBaZ4x34wK5nw/qVxHInk4LZ7ngVuSaprN3JtkWDygfvcvx9OK5WrM9KM+dWO4+FOrajLoscF/ZrZqfmg3PlmGK8f/aI1FY/iIqj7zWiZxXo8+pvp/hx9cvtUnWxs4y+REqLIB0A4z7da+c/GOtz+LNSm8QyZVpW+RT/Cg6D8q6sJhfrEmnsjhzWt7OChfUsR6gkijHXvz3qdbxSMA5/GuQ1iEyaPJdpK0TxYwQcbvam6JfbrZLcLtkA+TJ+8fc9c10zydfZZ4ixHdHew3PzbQxI7AmpRKMlT0JyAK5e1e9jj812Xjoh6mp4NWRmDK2CM5B7V5VfAVKT1RtGqmdQsh2g8Y9KdBMMj0B5rCj1EYG5+Oeh6VLHfbcYbtnOelcbostSR0UcieYgxt55INd14am/cu2cDjFeWx6grDBbPHc967TwXfSSL5e7KtnnI9K8/F0Wo3NYS1G642NbvP+ujdaZaSfvIz2ySf0qvr823WL48/wCtNU7a4aSNmjyu0YBP15r3aMH7Jeh3RkPu2VbiEZ+Y5ZgO2TVjTTvRoxzycfnVHUPllVh6kZ+lSWcjR/MnJBJrdxvEcZal25kLLsPYHP161H4dOdSUf9M2GPxFRlsRAt1IY80nh5saoPcEUrWgxuV5I6aXi5GP7tRXcnkwu4PIA4/KpJT+/Ru/IqtOHkjZQoZScHPpWEdTVjNddXj3DvsP61Ugb5VPZ5f0qxrCMtq31XHHbNZyFsRljhUUkfjWsLOJDvc2xKjzMu4M2CTTLuTmPPXI5qlp7hpl4G4Dk+oqxqTbYUP8VRazsVfQuXv74vH0Jbms9ZDHMkPo3WiC5dpFjk4k3HrUDSH7U0TdNvXPetFFrQhu5vIf3LY6kEcH2rEZzHAwU5wuAfxrQspDtAY9R6Vn3RhihLLzk5qIblz2EEjttjEm0oBwO9abHdGzDutc+plLM38Stu5rcjffaA9MrzTmrWFF3L2nSr/ZSgnHLc/jWbeKhKFuXJwKWKXy9GUk4Xe2Tj3qKZoQ25G3E8pThHqEnpYcFXzdqnIHygmodefy7hgOCyL/AFqSH5nUZ75qnrpJvXYnoiYP51UH76E9IEvhoj7bMzfdwP51HqjJLc3Qj+668EeopmiT+Wl0+AdpB6VFDMC7S7QwIyRj2NU1ebZCa5EjPgTc7cdEJphX5/yP6VZ09d07Ajqh4p6xqSv/AFzz+VEupKRUmOQT15qCZSbxc9Mmrs6AxM+OBj881Vl/1yNgcZ7fSpjuUzQ0cEXEZ9HwBWmZFlLjbt3yjOay7MFLmQLwwAZTV+FxIEXy2V2bcx7UTWtxxelihrfEiYII3Gin6qn7uF27sf60UR2E1qW1YEZz9QRVSZSFKE45zgHJqeQjqR16AVXl+ZdpDc9M8V81FHnswdaJ8r8+K4vU+/Hfiu41tFEWOrHOa4nVEwzbSSK9vAM56hgXDeXdLIOhGDV+GYFBjrms6+4w3oarGV4/unjvXu+z54owvZm28vIySPWo2nVQctWM98cHk59Kg3TTE5YqKqGFb3JdQ0575exGc1TYy3lytvD8zucVUcKjADk9zXQ+Co4vtfnMVL+npW7hGlG6CCdSVjstBh+xWa2WSdi4B9aknhkilMsMjK3XIqTG5ldcBgPzFXohHNF0GSOa8pt3uetFaWKun+J7jS7hTcJ8oOMjkGvTvBfjizlUGSGBIsfMxxzXAQ6faSf8fCp5Wctk8muf8eavbQWH2GwgjgiUYyoAJo9nGo0ktTSNadFXud/8efHGn6p4Rg8PaVMu6eQbo4j91BzzXmFuBFDDDkKFj/D6fWuOtrtorpXPcYJPUA1rXF00di3mFm/gRh0Ykfer2cLRVGFjyMViHXnzMta3fafHoktklykkrdAozzmsfRJFkknIJR1hJQ55yKzLaNZHaJztzkgn1rUs7doFaZT0gbdge1b3vqcxvy6okuiwTyxeZvIWVQccdzSzadDJaG7013DEZCZyG9vaqPhx4f7MCzAMpbDZPQGtjS1+xzyIOY+o5pygpqzGm0YdtqDZ2SBlYHkHtWhHd5H3zx6GresaTDqsJkizFOB8rgYz7GuesNBu5pjFJI6MDyOa8vEYWFPWTsjaE2zoIZ8kfNz9a9N+GD+crgx7mHRhziuF8PeFdKhkV75pbh+CEycV6x4O1DSYhHY28cdu2cBdu0H8cV8rmlWPI40035nbRve7MTxJbuNWvlJZWd9wOMdap6fbzmN48KTjPHfFdf8AEGBVW1uVHzHKMR+YrndPYLeL2BIx+VdWCruph4s9GKu0U9X2iOFcENvJP0Ip1grFV6YBbd61NriqscOVHysyk96r2Mm3dyOD39K7E24FbSHTk7csDgKRj05pNDY/2nGOBnNFyR5TAAjg5z60zR3X+0oT16jH51VvcZLfvI6iVv3kf1NJE3IGeoOaimYYj9c02Nv3oHPp+tcyWhvfUXVjutuf7oxn61iyO0riMfKoTJNbOtH/AERWHYD+dYkfQN1+QfyrWl8JM9y1b7YpIpCxU5wfcVo6uf8ARw3bePyzWFLN++28kABcehrZvj5mlxt/sqSKJKzTCL0Yl0Fj1Qnt2/OqxVft0zDkBeAamlYm959B/OqssuyaVxgnoBVq7IdjSs5o8gHPQYz71TvFRYUVCScgk061xGN2c7TiomC+Uqq25iQT9KzSsy3sQSTbFY9SWx+FaeltusnDNu2tgGscQtcyMq/wgt+taGh7lt5Y8YKnkGnO3KKLdy7DtOijIBAkbg/U1DHHCIGZOGY7Vz2qeyG7TJYyP4m/nWfO3k22R1Ldu5ojew5Fy0wLokehA+lU/ERX7W5Gf9UhP15qzZtuc5XlFAP1qnrX/H9IGwMRJj9aIfGhS+BlbSdyx3J6g4pqnFq+OOKbp0nzzR+tSzoI43XHRa6GveMYv3RtlxeJ05Q8VNp4xMm4ZUMynjtUEDDzoSRjn1qaBmiuZscmNiwHtUSV7lx6C3McckbLGODJ6e9Z91Htlizzlj0rWTy32+W+4s+7GOgqnq0ZSO3b/brKOjKYWuP7QTd914+lXYMrBNIx6fKAaoTDYIZF6xk1cuXTakKybt5yB6CqndhEZrAIt7UH8aKXXiNkIXsw/lRUw2HLca0h2AdxjPtTZS3lALtyecmoTJwuFByeQakO7yupB6CvneWx5hkatGwRlOD8vXFcXqcY8x/UdK7m43SKzHkgcEVyF9Gdz7h0Jr1cFKzMpo5DUFJ3j3rMl4WtvVUKu3FYlx90+1fT0HdI5JkEa7mJPapXfbgr36iooWw1SSgFdw712oxIiGZunWp7WSezkEsTsjdiKZFNt4Kg1ZjbzAdsYbI4AbmiyaGm0dLonipW2w36hSTgOvT8a6y3ulzGyuGjccEHrXlql42O62fritDTtamsR5brIsZ5CsOK5K2FTV4nZRxVnaR6HeXiqrHoo615xr9+L+9YR58pTgH196v65ri3OnLDbty5+fHXHpXonwH+F1j4kuJLnxRb3QtHgPkpC21o85Akb8eg/Oow9JQ96Q8RVdR8sTx112/L3rf1S0K+H7WNeSoDt+Petf4o/D3VfAmuNaXiNNYysTaXoU7ZV7ZPZvasvT76GSAQXm4MAEVh3rvg1I4mmjl3+/uXoK2LRyI7i1YYZojs9+KsanoUjM0tntkx2B7VXhs7lo1WSKaG6jP7pyPlb/ZPp7U7NCHaEwkRrUjlomGD6jpWha3MqXVvCWY7ozuBrJtpDFqUdwqhWYESKezd6s211GmvGWVh5argk9BTTA62yY+cVBJB5Iq/ZXVrFIX3rksEJ9Cema52KaO4YbJD5R6sp61HYTJNEYH4S4ldEx2AHWoxFGNem4S6lRk4u56Km04Y/K2MZrS07/XorEkIOBjrmsTRLxJEEMuA20DnvXQ2O0uASexOO1fA46hPDzcJHpU5KSujf8Uym48JW87ffDLniuW09szxnPPH9a6nUl3eDJlUEiNsKSewNchpxK3IPp/hWuV60ZLszvpvYn8QE/bfL/hJ3D8qoxn98y/3lH8q1Na2nUIAcEk4I/Cq1kitPMu1TzxkdOa9OM7RLcW2NmUQ27Jv3H7xJOe1RaSNupwn1b+laN/HHHIAqqBkdBVfTwBdRH0fk/gaan7rBx95G3df8syOxqFHxMuOcORUt1/q0+o4qq2BOD9SaxjsavctasR/ZzbuCBmsRP8Aj08w8YRRV/WpmNm6Y48rIP4VmXOVsQvTeQtaUloTN6lhLdJbJWDYlbL47mtNSJNGQ/3RiqcMixXAhONhUKPrVpM/2dcR4wFOfwNRJsqKIZjmdWB6ID/KqAbcTu79BUU00mYzuzlRnP0qOxkeS42sFOPUV0xi7XMG9TWt8MHDHA3dj9KapCj6dasgJ9mJVFDZPIHtVRSBZE9/LJrDdmpDYNtiaVmKq8gGQcGtO3/d3rrnO9Dn3NY0DgWkaMTtLZ6VqWDhvLLdUO0k9aJocHoWbJ/3E46DJ5qrH80i7uhyRmn2z7Uul9G/Sq80oM0eDtHanFAy1Yt8sh5zkk03WoJHuWaNAw8tQSSBS2e1goU5BTnFP1CUJKibcmVB+GKhNqd0Nq8dTLt7G7jkZ2jUbsAfMKnmt5mTcyjDkheatO5B4IxuxT5CwijXGcEn+daurJmapq1jLaJoZoPMwMlsY74FSId2qSKTw8YIpNXc+ZafLgb2BqOT93cQT55Hyn6Zqrtq4rJaFu0z5LTkDaPlH1o1dA/2RPdelE+5YlhyvL8Afzp2rttntvZwP0rFXuavaxBdxRxB93TG4ZrJWQq6ndnBwK17zEgWPvs/rWckCNehlA2j09a1g9NTOUXfQu6wS0NuRnrRT9TH+iwt6Piioi9CpLUhSJBGN67jjIOaa2PLCg54655qcv8Au16ZGPwqJt+CduWPTJr55N9TzCpLF+4fqGHUiuXvYtzsOxPJrryrrbt03Ec89Kw7iAFssOpz0611YepZsiSOD1mFvmx05rnLsevpXea5b7Y29cGuHvF5PTqa+owNTmiclRWZnp3qxCwxhgCpHIqsM5PtTt3Feqc5YW3jbnzNoHtRthjO7zW3A8YFV1JxipI0HpmmBdOoseFjzgdD6elRz30kiYeNce9RuVVQo/E16R8Hvh1P4i1CO+1CMpbqQ8cbKcMP7zeg9PUiiUrIqMW3Ym+C3w3n16/TUNQjCwoQ6ROM8dmYenoDjNfVOjWNtptklpaqRGuMk9WPTJqrpFjbaXZra2w+QdW2gFvy/lV+NxnGcVyyk2zrjCysO1vTNK13SJdK1qyS8sZRhkYcqf7ynsa+W/jN8I9T8EXiX+nN/aHh2dwILrGDEx/5Zyeh9D3r6qQ7e+VNWR5LWs9pdW8V1ZXCFJ4JRlXU/wBfenGXKyZ000fB0OmzsWP2qRRn+Bzyavx6ZtIEt3czN/d34xXsfxb+D9x4dhbxF4U83UNDJJkixulsu53ADle2fzryUzMwCxYRP7xGS1dsGpLQ5JJp6nK6zayabeKQzOr/ADAn19KqRt584VTjcck11U9ql5J/pH7wqCeRwK42VWjmZDkEHFS1ZgmbjXD20DCNgWcbUANX9FzPLGV5itsKpPdj941zVswwxZiGAwp9K0tH1CaG5W2gO23z84xnNEXqB3SXDLGZYuWVgy/XNd1oUy3Kh+FJxlRXnVhKJFB3EAnIA710mgX0lrcxfLuUsAV9ea8zOMB9ao80fiRvQqcsj066VT4WvFz3fH/fVcTYfNMPbrXcsobQLzC8Nv4z71wlgf3mOvAz+dfJZS/cmvM9umS6uxOrRv2UhT+VPsm23j+/+NR6iwxI3pcR0sDFbxlOfUGvWexstGSXjs8kxOQA/wAppls2J1K92Aqa5TZbqzN1JyfbrVOA7ZUHow/nRHYHub05zCuDkjmq0p/edOpH8qsTcW2R6VTuG2sD1G4VEdS2SawCdPY9wjD9Ky7nm3gX1k/pWnqrD+zGYd1IFZL8i2DHIwa1pbEzLkYkllbaFA7E9yK0YJN8E3Od8WSfcVnQ5YQ49Bj9atwYFqcE7grJxWctRxuY0/8Ax7xN/sjJqXTxhmk9xTJ/+PRPpjH5UunzcLGV5DA5NdSvymDtzGzG3+hnuTn+VUww/ssv1baVP51ai+a2bHv/ACqhGxOlyKOznisEbCW67UGcFlA2/wCNXYJGdnc9dgJHrVBGKxSYPOVA/KrqMMxuvRojkD1pT3CJLZH97cDHBYjH4VSuYwkqSFiBkt9Ku2bfvpeOrjP/AHzVLU42kCMGwApP606b94UloS6NODMVUnBzjNWr5v8ASrdiSAI2GPU5FZWio5m8x88jABrYuyBJAThRtb88ilOymON3HUikyVVsnlwSKsy/dXA4wc1SaTCouDncTn8asSM2yPjGc1L3GineJ59xbKv94sKLu32Iys3K8gfUVJDua7t/l5AYZ/Cl1VfMO3/ZAzVqWqQraXMqO4kNwruTkYXOav6zJlrdh3YVnpb/AOnbQTsXnJNaOrL+5hbsJBVTa5lYmF7MqzszXDDdtKgDrT0Bj3Y6HBqOVdt2Sc/PIFFWYfnFwG6bTtP41MtENbjtTBW3RM8CXNFQXsrNGVK4wV5opRWg3uNMnyKNmc9QTipGLeSP4ccdKgiZsLu5bsQelWgodR645x1rwJWR5iEYKYVXcCwByMVneVuDbumeBitJ+MkRnGcYxUO0Mjbtvt7UoSaBnI+JIf3T5GCc/WvOr9Tvb616vrcXmR/d4IPTvXm+uwiOZsDvyMV9HldW6sctVHNuMOR705V4PGOKSYfvfrSkkDGPzr6NbHIxE+9xUucc1Aa9E+EHgWXxTqEd1Oqm1RzhGzhyOSTjsOKJO2o4q7sWvhH8P7nxBqMN9fRhbZGDJG4J3DP3mHp7cZ7V9P6JZ2mk2QtLYKq53OQANxxjP5cfhWJBdaD4ZsFszf2cT/xZdQXP0Hb2rE8S+LVth5cbr5jD5FB5aueo5Jc0jrpxWyO2v9XtbEKJJl3uwVEB+ZjWhCzTTiGE+Y+cZHQV5H4b07UtUu31a8kZ1RhuiH31/wDiRXotxrk9xYDQ/Btgst4qf6RMeFg9ge7V50sVLmtE9uhg6fs7y3OjXeszxkqxjOCV5FWImIUisfSLPWrK2t4ZLq1jhI3TRrGWdj3yzd81fvr21sLGa9vriO3t4VLyyucBVFdNKbmjhxVKNOVkXItVj0eCe8uJY47REJn8w/IU7g18eeNr6w1HxZqt1o9utpps1yz28SLjanp7V0Hxb+I934wuG0/TGlttGibKoeDMRn52/oK4FVKYJZm9FJ6/WvRowcdWeVVmm9DQtdiqQowO/fmuS8SWjR6gXRSVk56d66y3XMaqxznkn2qjryeZJax4G6WUAGtpK6Mjj5oZbdwsqlc9M96vaWJppRDaW8k0h6LGuTXS6jpv9rXUGmWke6bIaRx0jH+NezfC/wAAxadbq/lbXIyXx8xrzcXjI4dd2d2DwcsQ+yPMdD8G+P7xEex8OXJXj5nKj9Ca91+HHwqlsdMa98UGObU5Im8qBfuwHHDHnlv0Fei6PCLC2Xdydves3xL4iXTbaRiwaeRSsY968bEZnVqU3GWiPZhl1Cj7z19TiF40i5jGcDfz69a88sW/ecc4xXoNm26xnHX5SfzGa8/tgFkJ968TKXbnM6ZJqjfupMf89kNSbv8ATFY/3eao6rI3myL2yjE1dX/j5j90Fey/hNE7svXUyhYYdhYbdxNZoIFwq56MOfxrQu2VF8w8/MFHtWdJG6XBLYC7lx+dTB6FSN2Y5tccdaptH/pAJbIJGBVqcgWzdOD1qqSPNXnqaIgw1pz/AGSmCMkkVnyAfueOkZOBVvUh51nDHnjcxqhI5KKQQf3R5/GtI6JEyepbjbbJC391RnFXcHLFThTIcY9CKxorh1kGOeAGBrWtnzAec4YD9KiaaKi7mdMeMZ6EjFR2akHzRgYBBye9HzbCzAZ5b/x6iJ9u5Oxwcmt09DJrU2bdv9HcehP8qoQttsXU/wB85/Or1pnypM9yf61QjINrJ/114NYo1ITMq7wfu78mr1pIjY2/dwcc+1Y5+aVR6nPH1rQsThlA4wSKco6ExbuaFs21pueMj+VULyd8+QAck9RVmJ+ZgD1A/Gq90hwZv4gelKO5TehPYkJGp7g8+1Wr6TbNahgCCGyfyxWfp8hcNv4Oe9XLrexTy49+AeB25HNTL4ilrENoO3n1PNSzHMan0AqNsLtXGMcZpZGXg4pdREayZurfpkUzUpmX51POSCDVSWcR6paR5+Ujk1am2SHDEY5Ye9XazTFe5XsgRJlsZYcGrGosGs4wf+eoqjCzpcA5+QcCrd+ytbx4PR805fEC2ZHccX9t6ElqmtGPmuv8MhOCex9KrTt/pkJ67IvyqWJEiVt24yqQw54+lOewo7k2pKTZo/ZmCj8KKdqLY0/bgbvOB/MiilTeg5blT5lkBK8AfKamhww3q3zY5x0xUDDeBliccHmp7ZVVT8ucEYwK+flseYiRwRGVGSD0JNMb5VYADk8E08jBJboT2okxsPUZGcnsKyTKMPVh+646kV5z4j2mVscnNejauf3JwcZHavN9b5mYYxzXv5XuctU5a5GJaYc4qa9UrLn1q7ZaVJKgkmJVT0HevqPaRjG7OVQlJ2RlGur+H/jXUPCk80KNJLpl1xd2yuU3j1DDlW9xVNNKRjiOMmr+meGbeeKSS4kYOH2Ii9DxySfbI+tZvEwsaKhNPQ9KS38A3dgmraPZq7OckyTO0it6EE9a1vCMllP4gi+25VG6N71xOjaXZ6ZD5Vsp3MBvYnkmte1Z0kWRW2lTxXmYnEyqu19D1cLSVJptHuF/otrHYuttczKbjHmiJiMqOmal0CSPT7q3s9LVYY87ZW6Kg7knuay/DviH+1dNVFRDJEoVl9/X3qd5IdIs57zWJoYbaEeYysePx/wrhjzN2PbUoQ947PxFqVhYRS3V1cR29pbRbnldsAD1r5V+LnxLuvGl+bGw3waHA37qI8Gdh/G3t6DtVP4xfEy+8bXjwWxa20eJx5UI4MpHG5v6DtXCxjYm1jg45x6elfRYejyRV9z5XGYn2k3bYvWcrj5Q2cnoe59at2/718kllHc9/c1nR7mYRL94/ePoPStSFV8najc5GVPf3rrvY4rXLkD79zep69BWbdSyzasrW8bTPERHBGq5Lynpgd8VNcT+VDiMbmPyqe2favTvhB8OpJrq11m+O6VW3wgNyg67j6E1hisTGhC7N8Nh5V52Rp/CXwTJb2Ud9dR7ri4O92YdzXuWj2MdvAu4AY7CqfhuDS9F1gR+In8vS50KW1ygx5MvZXHoexqj4o8UWOkWcly1yvkjOwj+Kvl6ylN+0lrc+loyhTXItLFjxdrtvplq0sjqAowFHUn0rya51S51TUGuLhuT91eyj0rI1nxFda7qLXEzERA/ukJ4A/xqxatyM4IzwR3ry8VJ2scdfE+0dlsdZpTs1vcjvgAAcfw1wDPsmkXjIYj9a73RGDNPgscsuQR0+WvOtQ3R6jcoOAJGx/31Syr45r0FTeg3VJS1xKvQFVz+dXlbBt29RisvUv8Aj4l9kX+dW4JCyxn+70r3JL3UaRerNK7DSW2AuTu6CqE1zIdisCCrqCSevNXw67W3EhWPWszUgocSI3BYEHFRT7MqZ0V02bce5qg8gDD25FT3MmbVOnasW7b/AEwIzMoyMZ6GnTjcJysaE0xMGxMblXGT2JrPbIiXPPyjmrgQySMi4xnP6f41TfIiUHoAAfyq1bYTuOt2BDt3JOK1bRv3cn1rAtWPnJzkYrbsj+4O7uAaVRDpu5AVBROc5DD9aWJIz5byDOVyKhDkQwn0kI/OrUKRvZo7HDo5UZPbND0QLcvwnZGy5IJIyPqKoDCQOvpKxq7/AK2aVuQN4AxUEa7o7jHPz9x7Vmi2YcztHKxHUDArSs2BcN2PP51Rmty9yF5GcZIq/bLs4HZgtazasZxvcJGdZdy8AYLfTNNlk8y0aVTgbjgGpzhhMpxzGMfnVTKnT2Q8dxj1pRGx9nJvVGz8xBzWnbzSLtWNSzMhBArJiIijj2jjZxV+zuyjAwozOQU4HcgGomrsuD0LErYVsYbBGKj3SsvzEA4zgCmSZywbjDfypXkGZF6/ICP0qEtR3My+jLXFv2ywGamt2YzeS3RFKk1HeSKrwOTwrA1KrD7Yzp904P6Vt0M+pWgkb7RKoyV4x7GrVwy+Sq+rjFV1KgzMuNxO40k8gZo1P/PUFcUPcFsWZyVuJFVT90CrqhZPOUD5kU/zqrcL/pCj/nq4HHtU9rxcSjdggHIPcUpbFR3DU5Izah2kC8o2B3orP1/5bcbewXNFOEbomc7MsvhQo5Ge+elWI8bs5wNvc9abCPky3zH1xT2BB2HOABxXzknfQ88f/vKT7ikkYGLnrjA7GhC4BbA64zjiorlueG+6Mk+1QldjMTXXVYmUAjgkY7V5zq53Tsep967fXp8htvTHrXDagfnOOvrX0OWxsjmq7mTcKAVYqDg5roLOaG4hUqVPHI7isOcZqCCSSG4Vo3Kn2r2pU/aRJp1ORnaxbREFUAVPYyNHbrDjLRszdOSD1H6ZrnrbV5FXDxhvfNSTatIw/dxlW/vZ6VyKlJOzOh1ovVHaWH7/AIVdwPQ5pt/qmn6a2y6vIFJ7Bsn9K4C+1LUHt5P9LlUFTkKcZ/KsJCWOSSfXNbUsGpatkyxltEj6C+GusaZcte6tDrdtaRaem+dZDhivqAeteffE74gXHi7VfssDPFo8b5SNvvSn++/9B2rhN37rC5Un72D1pLcbrmIblXLgZPQe5rspYanTfMjGpiqlRct9CbYVnC++76VN5gZt3bPyj1Nel6P8O9Hj1CKbXNYW5tQoZhbttBz7mu08Mj4a6drMNrpWk2t3cA4yV81s+4OR+lRUx0IbK5tTy6pK3M0jxCws72YE29hezr3aK3dsn04FSS/aIJfImt7iOZjgxNEwkb2AIzX2VbXcVnaobe3itkxnbHGEA/Kud1q4sdQ1uC7urG2eVPlEpiXdj64zXJ/a/wDdOl5Rb7R5b8K/htfahcw6xrVuYoVwYoXHJ9/b6V7hDax6Osc9qqoAQsijgMKvafNai2+RVXAHGK434oeMbPRbIWoYNdSghE9Pc+grzalSriqnmehClTwtMT4meKdNs9BuILyVWedNscQOWJ65/CvCdQ1HUNat/Me5DLCT5MIPDAYyf1qDxvqMep6xC8L3Es9yAj7myucDhfQZOMe1bfhmxjM8yld0MMQgUkdW6sfz/lXoyoQwtC8tWzy3Wni63LHRFHRrvzNobtjGeMV1di/3dpPI54rjb3bb3LzRK0ZSQrICOCOzD610WlzFxGdzcgZwteJjsNKCUraMxhJXcex3ehNguBkbgp4+lcHryFdXvAOMS/1FdroZDHhskoOp9647X1/4nV3nP+uH9K4Ms0rS9Dtp6mbcMJZLlg3Cp/I1aj4ijb/PQVFdwxxte7OCykkURsfJh9x1/Cveeq0NVozQaZj8u3ejLnGcYPrWbIzJKY/4CQRmrErlZQg4ytVrgLIC65ODwBTgrBJ3OmkUfZFbjPFVJolfLFQTwBkdqsMd1oPXaKh3/IwxztzWUbmhO8KmJSvysylQfQjkVizZ8kZ64Gfyrajfbp5Y87G/z/OsW7x5PfBwePpVU73CdkiPT9uH4+bHFa1scqxXgDA5NYcDbbhV9VNbdl91j6gHFXVRFNlFsrasQeUlzVqMiRFjwN24MoPcGoJF/c3K/XAojwbaGVhng9D3pdBrc1rQt5jJn/lp1H0plu4j+0A5OH4A70th8ksSdMAsfyqCNhvnJGf3gOPwrPqX0HXESjDqM5wfpS3p+zncVIxhuO/NPb/ULkYw+MU+6A8tc4JZO9K+oWKkbZST1VB/M1Wdv9DHYkD+tTw7c3A/2QOT7mqc/EUaqep5raKIbERi3yk/KgH51egleKdFjwp55I9qzo+VJzzjB5rQhUGUMoO7P9DUzSHHYnLYZdx3E5J/KklbG/ORhcUyQMGGR0UZqHU/NY4hO31z6Vmldlt6FbUlUWyFfYmlsp1EojPJK8fhUV/vS2UMdxOOc1BZ/wDHzCfcitkvdMm9SbcFbkkBn5p1x/yxZf4Wzx9aYEzKwY9HyM1JuB3ICAUz1+tIZpXJ3XVp2OCxp9sZNxmCfKrcsfSqdy0gImfadqbQFqBtYUOybCQF24HTFDTa0GpJPU09ehjbSWfHzJIACO4oqtcXv2rT5Ao2rhWIxRUwulYJJPUvLtEakKWBGMg9acjBtw3beOe9MhZmHbjoAO1OfaFwpHTnjmvmmtThFb5Y+pPORWffSnaTjnPPvVwkKp5PI455rJvyoBwf61rSimyW9Dm9bky7dQOprlL1suec8102rKz7hkmsGa2PmFiOK+jwjUUc0jJmHByKqNxMv1q/dptPpVCT/WJ/vV61N3MWXYe3uKmH3frUUPb1qcZwO1Yy3KRDOgaJl55BrDVsHFdGw46da5+aMpIykYINdGGd7ozmhyngitCw0PVr9Q1rYySKRlT0zWUGOa9A8FTpNaqlveTO0ajcjrwp9BV16kqcbo0w1KNSVpMp6T4E168eKO6uI7OJuW3yZKj6V7r4A8E6P4WtVuLVmmnkALTSfeb/AAFcFFJNj5pIh9a6jTNemkgKXV4V2AKqqOCK8fEVqlRW6Ht4ejTpa9TvdT1DEBXdx7VzV7qKxsu1lBBzyax9Q1mK3snurqbyrdByzGvN/E3jR9SSS20lWhhYbXuX4OPRR/WsqGElUehdfFxprU9R1j4oadodv5cLC91HadsKHKp7se30rxbUte1DWtalvLy4LyTt8xP8hWTNiGweSLlQfmJPJPvVjTYFtYYZ7kF53O6KH37E17dDDU8Mr9TxK+KqYh26G7Zr5EkbBN145xbqf4ARy5rrYZksNNEMZy6ryfU1zemRJZxteTsJLlxkk/wj0FRyzyXeZizDOQqg/wA64Kt8ZV5fso66bWDpOT+Jl24kW8g8uJJVji3u7u4+UnoprT0a4juVE0T7SiBWQN6d65o+XGkaxlizE7vU+prU0uFoxHK4McYJB29Cv+ea78Rh41aXs38jyo1Gpcx6V4ffkbWyBEOn1rmtaSSTXbrCj/WZAz6YrY8KTKwLB1ZdgHB75qhqhX+2Lhv9vH6V8ZhqUqWJnGW6PboSUldGXqVvMv2mRlUDyy2AearRf8e0PqOtaWrMzEgcgwn8qzl4tVb05/U17Cehu9yeVSyLLjIByfaq0Zxk9PlNTKrSDKt1QDbnqajkQLlB3GM1cXoS0dACfsn/AAEVVLbQx5zg1Ygy2nDr0qBhx7kVlHct7F6BfM06VehIJqpHp0c2nrM0j5weAB2qzbt5dhM3cJxSWEm/Sgfd8j8aV2titHuZsNhDI24s24DIANJJcSW8nlRqMYwcjmnxy7XDVBL892D15rbV7meiWhNwbmWP/aOfbIFNsPmiMLKWEb9B1xTZjsvZiOPmX+VMMrW8rOv8WV4oa0sF7GraOz3zt/dTkelR2wDyTqxIUONxHXGKg0SQskz5ySOtT6SQ13OD3cZ/Ks2rXLTuWWVFhdY2LJwyk9cUTjdEvbggU+Vds7AD5SpIx9c0yfAiUZ6sf5Vn1KINLx9twy9U6H2xTb9tl2Spx7UyyfGqIMj7jdfoKj1Q4uz6ALVpe8L7ImqSsbfcr8NjpSaTJIEXBLMWOAe5xVK5lUxKueelW9MYI1v6eZ3+hq5K0SU/eLk2/I3ABtvzAeuaS467v9j+tLdtmVuvU/zqK4bG4e3H0zWK3NGUNTy0Mf4dapQMy+W2ej1cvhuiQ54wOPxqhnaV/wB//CumGsbGMtzRuvKF2BIOcAgioI2G589TUk0yfa13Zw6dh3qKZY1lUoSrZAwalLSw2a1yQ1uoxwynNc7JkOeBjtW9ctizhY9OQTXPyMftjDsDmnT6in0NCGQizmHqQBRVeKQfY/m7tu/DIoqXHUaeh0kXPznPHB4zT3U4PT3pkTjG1e3apCCAcgcjABPSvmnozhK8uVb5en1rPvRkEYPU81pFTsILDgdqryrzyAVPQnvWsJWYmtDnbi1LMDjj6Vn3dptHQj8K6iWLK/OOp6YrOvIflPfn867qVdmconCavFsJrEm4ZPZhXTa9GFLdfxrmrjt/vCvo8LK8Uc0ty9F05zVhcf4A1Wh6VZXpSnuNAemPSql7aib51++OvvV04zx6UnX8qUZOLugauc9LHsbDIVNLBJPC26CVkPqpxWnqaZg3AZ2nJHqKzVVG/wBW2PZu1d8J88bmLVmbuleJ9XtgEkkSdRxiQcj8a2f+E0EMLbNO8y6b7pkl3IPoBXE7HznYSO2DSiSaPDBSp7E0nQpyd2jaOJqxVkzbvbi71Obzp5HnzyEzhF9sVRu/tCSLGwK54XAp1hHd3Z5YKq/eYDFXlgEY+VWwOrk5q3OMFaJlaU3dlbSQsckj3DsGCkKu3Iz6+9beh6TLcEXF5I20nJHdv8BVSO4urWZlQsWQE8jOR9DxirkeqySWsy2hXzE7Z/OuTESqT0gdWH9nBuUi3rk0cLJFDjgYKg9veobSOa4/dxNsU/ecj+VZ8bQCUSXUxeZjjYPWporq4uSy265VRyqnAA9TW9Cl7OFjCvVdWdzoobqxs9MMcEayzDgv2J+vpVGK5mmRh807HO/HTHr+FZtoqyTt58wXPUp/9fpW5Fd2kFqI7RVUJ3xyT7+v8vatL6mNtDb8L6i2nXaeYhWNlOQeDitLUJkl1Cd0Pysdw/KuUV2YCSTO77zA9h2Na1vcGdFkz+92kvx1GOtcGMwcZP2yWvU68FW5Zcr2Leoyt5ijPWIg/lVRW3WA9cY/U1JeZ/dn1iOfyqGFg1gpx3x+tedZcp699Sc4jSJvX/CkdsyduB2p7pvt/lx8qj5c9qrq2d3rz/WqgKR0Nmc6cn+7zVdx93/PaptPP/EtXPZRUMpCoPoc1mtzToidz/oLgcAnn6U6xXbZTRqOFdxUbf8AHnxx0qSwO6K4X0lapew+plyBsHb94Lx+FQw7jNluvU1JLIVVZV65OaSx/ePub+I10fZMeo26Yi4mPTkfypWXzA6554Ip1yqtcTK3AIzx27VCpkjZvZeKa2DqX9KGI5GxgEgflUmknF5Njv60WfyW4B5JGT+VR6X/AMfb8Hp0rJ63LWljQG5cIeoUgYPbtRJzEp9CKrtJ5c6q55BwQffpUgP7g/UY5rKxdynbMBqsHujijV8ee/0H8qhibbqtrjphulSaw2L4Ljho+PrVpe8ib+6zNuVXeGVs+YQcZq5DlXh9nz+hrPVGE2SeB0rSX5WhUckMen0rSexEGXLjJl3fmKjfaSSfT+hp0+FdgfwqNzlUPTcp/lWFtTa5SmYm2X2I/nVCXLYx13dKuTNttyPf+tZtwdsowcYYDFdFNGMmXAVeeBsjgYx702T5r76HNOEaxGI4Ayd2ajkz9tb1zSB7Gzd7TYRexNYl2VCMwHzdOla903/EvB9GrDumZmCgnrnmlTQ5MJX2RAAfdAAH45oqC6ztIHrRWyRkzs12qTtwSRxjoBTzndubHQEc8mq8Hb3zUnRRj2r5VrU50KMqB3A9Kiddy5wRx3HvUzcQ/jTbj7gPc0k9QZA8eOSMnGAay79QqnHGK18kwZ7hcisjVicj6Zroou8iZbHG6+RyOPauWuu3+8K6nW+Wb6muWu+3+8K+qwXwo5J7lyD7uKsR59PrVaDpVqPr+dVMEOx69PakbpSp0NNas+oyN1+XFZ0trDv6lMmtNvu1RvOi/Wuik3fQl2W46DT4W/5au341JJEkEXmD5vKYZDcgKay0ZhuwxH41o6MoknaJ/mRlO4E9a6FF31ZPPHojQTUtPVQPMZSeyLTTqEIciObO7oOvNZkcabmG0YDED6ZpL9ViA8sBelPkSE6jbNVRK485nKqMZJ4yKS5ljgkZbdFQHq2OSKdqbt9tgjz8jQKSvYnFUrhmZeSTyaqFhSehAGRm27PmDZyWPNXJL2Y2/wBkDFYycnHeqS/68fjUsf8ArF96p2IuWodwQZzkDrXQ6Va+TGs0nLOeBWLABu6d62oJJCQpY4A4FFxM3IxGEjDKjN/EG9KngMSyBx8qv90n8sfSqWnfMsrHk4qW5JZZFY5CxKQPShEmlewnckq58rYVI/unFVbUf6B/wLIJ/Cp9Kkd9Iy7FiY+9R2n/ACCl+p/pXj4ymqb93qe1g6rqR97dDlwyCUtwoPHqc9KYvQH1B5pU/wCPT8R/OnR/6lD6msI7HSzXsCTYKoHG3BNRMrNCpJ6E1Z0v/kGJ/u/1NRt901mtzXoK522THP8AAKdpjBhcFf8AnoetRXH/ACD5P+uYp2j/AOqk+o/lTtoHUz2XazL1G6pLINuJ+6c9KLniXI9aksuY8nqSf5Vr9kyW5VnH+n4boy5/nSxAmMMV3bCVx60l1/x9J/ux/wAzViz6yDtnND2Bbk0LYhXcMEgk0zTW/wBLkb0U9KU9R/u/4VHbfLctt44NR0ZV9SbUYfOvdwUcAZyeelOEX7oHcVwcjmpZPmuhnnp/KmOf9Db/AD3qG9LFJalGMbNZgTOcBuam1pd0it6DrVY/8hmH6tVzVP8AVn6VT+JCWzM5FUyrhs/0FXEX98nqCOKqW4HmP9KvHi5bHqKcxRHXTFiG4znBqGcM0caqSuM4IqR+VJPXNRN91D7tWaLuZ1wzFW/wqjcNmTP+2Kuy9B/umsyYnzuv8Y/nXTAwkzcvfls4eMnoKoyNm+bB/i/rV/UuLCLH97+tZh/4/wBvd6zgtC5M2rn5tPK981inOV6HnkGtqT/jyb6Gso/6wHvg0obBIqXRG1mJwOf50VFe/wDHufoP50V0R2MW9T//2Q==">
            <a:extLst>
              <a:ext uri="{FF2B5EF4-FFF2-40B4-BE49-F238E27FC236}">
                <a16:creationId xmlns:a16="http://schemas.microsoft.com/office/drawing/2014/main" id="{F26BB237-DBCB-B949-830A-09217FBA4249}"/>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6942DFE7-0AB3-AC4A-8B04-83FAA259784F}"/>
              </a:ext>
            </a:extLst>
          </p:cNvPr>
          <p:cNvPicPr>
            <a:picLocks noChangeAspect="1"/>
          </p:cNvPicPr>
          <p:nvPr/>
        </p:nvPicPr>
        <p:blipFill>
          <a:blip r:embed="rId2"/>
          <a:stretch>
            <a:fillRect/>
          </a:stretch>
        </p:blipFill>
        <p:spPr>
          <a:xfrm>
            <a:off x="2960687" y="2035969"/>
            <a:ext cx="3937000" cy="2705100"/>
          </a:xfrm>
          <a:prstGeom prst="rect">
            <a:avLst/>
          </a:prstGeom>
        </p:spPr>
      </p:pic>
    </p:spTree>
    <p:extLst>
      <p:ext uri="{BB962C8B-B14F-4D97-AF65-F5344CB8AC3E}">
        <p14:creationId xmlns:p14="http://schemas.microsoft.com/office/powerpoint/2010/main" val="585109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C0E71-9A39-4F40-B6BC-6AC68A4E824B}"/>
              </a:ext>
            </a:extLst>
          </p:cNvPr>
          <p:cNvSpPr>
            <a:spLocks noGrp="1"/>
          </p:cNvSpPr>
          <p:nvPr>
            <p:ph type="title"/>
          </p:nvPr>
        </p:nvSpPr>
        <p:spPr/>
        <p:txBody>
          <a:bodyPr/>
          <a:lstStyle/>
          <a:p>
            <a:r>
              <a:rPr lang="en-US" dirty="0"/>
              <a:t>What to Write</a:t>
            </a:r>
          </a:p>
        </p:txBody>
      </p:sp>
      <p:sp>
        <p:nvSpPr>
          <p:cNvPr id="3" name="Text Placeholder 2">
            <a:extLst>
              <a:ext uri="{FF2B5EF4-FFF2-40B4-BE49-F238E27FC236}">
                <a16:creationId xmlns:a16="http://schemas.microsoft.com/office/drawing/2014/main" id="{684485AF-CF0A-D543-9380-8C166420F0A6}"/>
              </a:ext>
            </a:extLst>
          </p:cNvPr>
          <p:cNvSpPr>
            <a:spLocks noGrp="1"/>
          </p:cNvSpPr>
          <p:nvPr>
            <p:ph type="body" idx="1"/>
          </p:nvPr>
        </p:nvSpPr>
        <p:spPr/>
        <p:txBody>
          <a:bodyPr>
            <a:normAutofit/>
          </a:bodyPr>
          <a:lstStyle/>
          <a:p>
            <a:pPr marL="457200" indent="-457200" fontAlgn="base">
              <a:buFont typeface="Arial" panose="020B0604020202020204" pitchFamily="34" charset="0"/>
              <a:buChar char="•"/>
            </a:pPr>
            <a:r>
              <a:rPr lang="en-US" sz="3200" dirty="0">
                <a:solidFill>
                  <a:schemeClr val="tx1"/>
                </a:solidFill>
              </a:rPr>
              <a:t>Read the question and stick to the theme of the essay​</a:t>
            </a:r>
          </a:p>
          <a:p>
            <a:pPr marL="457200" indent="-457200" fontAlgn="base">
              <a:buFont typeface="Arial" panose="020B0604020202020204" pitchFamily="34" charset="0"/>
              <a:buChar char="•"/>
            </a:pPr>
            <a:r>
              <a:rPr lang="en-US" sz="3200" dirty="0">
                <a:solidFill>
                  <a:schemeClr val="tx1"/>
                </a:solidFill>
              </a:rPr>
              <a:t>Share anecdotes and personal stories​</a:t>
            </a:r>
          </a:p>
          <a:p>
            <a:pPr marL="457200" indent="-457200" fontAlgn="base">
              <a:buFont typeface="Arial" panose="020B0604020202020204" pitchFamily="34" charset="0"/>
              <a:buChar char="•"/>
            </a:pPr>
            <a:r>
              <a:rPr lang="en-US" sz="3200" dirty="0">
                <a:solidFill>
                  <a:schemeClr val="tx1"/>
                </a:solidFill>
              </a:rPr>
              <a:t>Stand out</a:t>
            </a:r>
          </a:p>
          <a:p>
            <a:endParaRPr lang="en-US" dirty="0"/>
          </a:p>
        </p:txBody>
      </p:sp>
    </p:spTree>
    <p:extLst>
      <p:ext uri="{BB962C8B-B14F-4D97-AF65-F5344CB8AC3E}">
        <p14:creationId xmlns:p14="http://schemas.microsoft.com/office/powerpoint/2010/main" val="1794024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3CDF-FD49-674D-9C04-C952FAE77625}"/>
              </a:ext>
            </a:extLst>
          </p:cNvPr>
          <p:cNvSpPr>
            <a:spLocks noGrp="1"/>
          </p:cNvSpPr>
          <p:nvPr>
            <p:ph type="title"/>
          </p:nvPr>
        </p:nvSpPr>
        <p:spPr/>
        <p:txBody>
          <a:bodyPr/>
          <a:lstStyle/>
          <a:p>
            <a:r>
              <a:rPr lang="en-US" dirty="0"/>
              <a:t>Realize Your Potential!</a:t>
            </a:r>
          </a:p>
        </p:txBody>
      </p:sp>
      <p:sp>
        <p:nvSpPr>
          <p:cNvPr id="3" name="Text Placeholder 2">
            <a:extLst>
              <a:ext uri="{FF2B5EF4-FFF2-40B4-BE49-F238E27FC236}">
                <a16:creationId xmlns:a16="http://schemas.microsoft.com/office/drawing/2014/main" id="{9BA061A4-D8E2-8B48-B48C-259606784D37}"/>
              </a:ext>
            </a:extLst>
          </p:cNvPr>
          <p:cNvSpPr>
            <a:spLocks noGrp="1"/>
          </p:cNvSpPr>
          <p:nvPr>
            <p:ph type="body" idx="1"/>
          </p:nvPr>
        </p:nvSpPr>
        <p:spPr/>
        <p:txBody>
          <a:bodyPr/>
          <a:lstStyle/>
          <a:p>
            <a:pPr fontAlgn="base"/>
            <a:r>
              <a:rPr lang="en-US" sz="4000" dirty="0">
                <a:solidFill>
                  <a:schemeClr val="tx1"/>
                </a:solidFill>
              </a:rPr>
              <a:t>Research​</a:t>
            </a:r>
          </a:p>
          <a:p>
            <a:pPr fontAlgn="base"/>
            <a:r>
              <a:rPr lang="en-US" sz="4000" dirty="0">
                <a:solidFill>
                  <a:schemeClr val="tx1"/>
                </a:solidFill>
              </a:rPr>
              <a:t>Apply often</a:t>
            </a:r>
          </a:p>
          <a:p>
            <a:endParaRPr lang="en-US" dirty="0"/>
          </a:p>
        </p:txBody>
      </p:sp>
      <p:pic>
        <p:nvPicPr>
          <p:cNvPr id="4" name="Picture 3">
            <a:extLst>
              <a:ext uri="{FF2B5EF4-FFF2-40B4-BE49-F238E27FC236}">
                <a16:creationId xmlns:a16="http://schemas.microsoft.com/office/drawing/2014/main" id="{FC5D7639-F224-6743-8845-E736D8D0ED21}"/>
              </a:ext>
            </a:extLst>
          </p:cNvPr>
          <p:cNvPicPr>
            <a:picLocks noChangeAspect="1"/>
          </p:cNvPicPr>
          <p:nvPr/>
        </p:nvPicPr>
        <p:blipFill>
          <a:blip r:embed="rId2"/>
          <a:stretch>
            <a:fillRect/>
          </a:stretch>
        </p:blipFill>
        <p:spPr>
          <a:xfrm>
            <a:off x="4581865" y="1604169"/>
            <a:ext cx="3035300" cy="1739900"/>
          </a:xfrm>
          <a:prstGeom prst="rect">
            <a:avLst/>
          </a:prstGeom>
        </p:spPr>
      </p:pic>
    </p:spTree>
    <p:extLst>
      <p:ext uri="{BB962C8B-B14F-4D97-AF65-F5344CB8AC3E}">
        <p14:creationId xmlns:p14="http://schemas.microsoft.com/office/powerpoint/2010/main" val="3946877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96582-F7BF-864E-99FC-8E008E586E23}"/>
              </a:ext>
            </a:extLst>
          </p:cNvPr>
          <p:cNvSpPr>
            <a:spLocks noGrp="1"/>
          </p:cNvSpPr>
          <p:nvPr>
            <p:ph type="title"/>
          </p:nvPr>
        </p:nvSpPr>
        <p:spPr/>
        <p:txBody>
          <a:bodyPr/>
          <a:lstStyle/>
          <a:p>
            <a:r>
              <a:rPr lang="en-US" dirty="0"/>
              <a:t>Bonus Tips</a:t>
            </a:r>
          </a:p>
        </p:txBody>
      </p:sp>
      <p:sp>
        <p:nvSpPr>
          <p:cNvPr id="3" name="Text Placeholder 2">
            <a:extLst>
              <a:ext uri="{FF2B5EF4-FFF2-40B4-BE49-F238E27FC236}">
                <a16:creationId xmlns:a16="http://schemas.microsoft.com/office/drawing/2014/main" id="{61B971EA-48EC-704F-8BE7-962928A2DB02}"/>
              </a:ext>
            </a:extLst>
          </p:cNvPr>
          <p:cNvSpPr>
            <a:spLocks noGrp="1"/>
          </p:cNvSpPr>
          <p:nvPr>
            <p:ph type="body" idx="1"/>
          </p:nvPr>
        </p:nvSpPr>
        <p:spPr/>
        <p:txBody>
          <a:bodyPr/>
          <a:lstStyle/>
          <a:p>
            <a:pPr fontAlgn="base"/>
            <a:r>
              <a:rPr lang="en-US" dirty="0">
                <a:solidFill>
                  <a:schemeClr val="tx1"/>
                </a:solidFill>
              </a:rPr>
              <a:t>Read award criteria carefully​</a:t>
            </a:r>
          </a:p>
          <a:p>
            <a:pPr fontAlgn="base"/>
            <a:r>
              <a:rPr lang="en-US" dirty="0">
                <a:solidFill>
                  <a:schemeClr val="tx1"/>
                </a:solidFill>
              </a:rPr>
              <a:t>Type your application /make it legible​</a:t>
            </a:r>
          </a:p>
          <a:p>
            <a:pPr fontAlgn="base"/>
            <a:r>
              <a:rPr lang="en-US" dirty="0">
                <a:solidFill>
                  <a:schemeClr val="tx1"/>
                </a:solidFill>
              </a:rPr>
              <a:t>Include your name​</a:t>
            </a:r>
          </a:p>
          <a:p>
            <a:pPr fontAlgn="base"/>
            <a:r>
              <a:rPr lang="en-US" dirty="0">
                <a:solidFill>
                  <a:schemeClr val="tx1"/>
                </a:solidFill>
              </a:rPr>
              <a:t>Grammar, spelling, &amp; word count​</a:t>
            </a:r>
          </a:p>
          <a:p>
            <a:pPr fontAlgn="base"/>
            <a:r>
              <a:rPr lang="en-CA" dirty="0">
                <a:solidFill>
                  <a:schemeClr val="tx1"/>
                </a:solidFill>
              </a:rPr>
              <a:t>References: Choose wisely, secure early </a:t>
            </a:r>
            <a:r>
              <a:rPr lang="en-US" dirty="0">
                <a:solidFill>
                  <a:schemeClr val="tx1"/>
                </a:solidFill>
              </a:rPr>
              <a:t>​</a:t>
            </a:r>
          </a:p>
          <a:p>
            <a:pPr fontAlgn="base"/>
            <a:r>
              <a:rPr lang="en-US" dirty="0">
                <a:solidFill>
                  <a:schemeClr val="tx1"/>
                </a:solidFill>
              </a:rPr>
              <a:t>Make sure application is complete ​</a:t>
            </a:r>
          </a:p>
          <a:p>
            <a:pPr fontAlgn="base"/>
            <a:r>
              <a:rPr lang="en-US" dirty="0">
                <a:solidFill>
                  <a:schemeClr val="tx1"/>
                </a:solidFill>
              </a:rPr>
              <a:t>Financial need/Financial information​</a:t>
            </a:r>
          </a:p>
          <a:p>
            <a:pPr fontAlgn="base"/>
            <a:r>
              <a:rPr lang="en-US" dirty="0">
                <a:solidFill>
                  <a:schemeClr val="tx1"/>
                </a:solidFill>
              </a:rPr>
              <a:t>Keep an extra copy of your application ​</a:t>
            </a:r>
          </a:p>
          <a:p>
            <a:pPr fontAlgn="base"/>
            <a:r>
              <a:rPr lang="en-US" dirty="0">
                <a:solidFill>
                  <a:schemeClr val="tx1"/>
                </a:solidFill>
              </a:rPr>
              <a:t>Contact information &amp; important updates</a:t>
            </a:r>
          </a:p>
          <a:p>
            <a:endParaRPr lang="en-US" dirty="0"/>
          </a:p>
        </p:txBody>
      </p:sp>
      <p:pic>
        <p:nvPicPr>
          <p:cNvPr id="4" name="Picture 3">
            <a:extLst>
              <a:ext uri="{FF2B5EF4-FFF2-40B4-BE49-F238E27FC236}">
                <a16:creationId xmlns:a16="http://schemas.microsoft.com/office/drawing/2014/main" id="{DFB14ECD-41EF-E74B-8B15-DBBC2372C9D7}"/>
              </a:ext>
            </a:extLst>
          </p:cNvPr>
          <p:cNvPicPr>
            <a:picLocks noChangeAspect="1"/>
          </p:cNvPicPr>
          <p:nvPr/>
        </p:nvPicPr>
        <p:blipFill>
          <a:blip r:embed="rId2"/>
          <a:stretch>
            <a:fillRect/>
          </a:stretch>
        </p:blipFill>
        <p:spPr>
          <a:xfrm>
            <a:off x="6235700" y="1277257"/>
            <a:ext cx="1587500" cy="2362200"/>
          </a:xfrm>
          <a:prstGeom prst="rect">
            <a:avLst/>
          </a:prstGeom>
        </p:spPr>
      </p:pic>
    </p:spTree>
    <p:extLst>
      <p:ext uri="{BB962C8B-B14F-4D97-AF65-F5344CB8AC3E}">
        <p14:creationId xmlns:p14="http://schemas.microsoft.com/office/powerpoint/2010/main" val="315985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EE6F-95FF-5E46-937D-94FFA7FB6E7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14540CC-C37D-0A47-81D6-C30E63EF2887}"/>
              </a:ext>
            </a:extLst>
          </p:cNvPr>
          <p:cNvSpPr>
            <a:spLocks noGrp="1"/>
          </p:cNvSpPr>
          <p:nvPr>
            <p:ph type="body" idx="10"/>
          </p:nvPr>
        </p:nvSpPr>
        <p:spPr/>
        <p:txBody>
          <a:bodyPr/>
          <a:lstStyle/>
          <a:p>
            <a:r>
              <a:rPr lang="en-US" dirty="0"/>
              <a:t>Optional sidebar title/text/date</a:t>
            </a:r>
          </a:p>
        </p:txBody>
      </p:sp>
    </p:spTree>
    <p:extLst>
      <p:ext uri="{BB962C8B-B14F-4D97-AF65-F5344CB8AC3E}">
        <p14:creationId xmlns:p14="http://schemas.microsoft.com/office/powerpoint/2010/main" val="3995961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708A309-282F-2B42-AEDD-6978939BEABA}"/>
              </a:ext>
            </a:extLst>
          </p:cNvPr>
          <p:cNvSpPr>
            <a:spLocks noGrp="1"/>
          </p:cNvSpPr>
          <p:nvPr>
            <p:ph type="subTitle" idx="1"/>
          </p:nvPr>
        </p:nvSpPr>
        <p:spPr>
          <a:xfrm>
            <a:off x="2984740" y="1871933"/>
            <a:ext cx="5266632" cy="1451838"/>
          </a:xfrm>
        </p:spPr>
        <p:txBody>
          <a:bodyPr>
            <a:normAutofit fontScale="62500" lnSpcReduction="20000"/>
          </a:bodyPr>
          <a:lstStyle/>
          <a:p>
            <a:pPr fontAlgn="base"/>
            <a:r>
              <a:rPr lang="en-CA" sz="3400" dirty="0"/>
              <a:t>A </a:t>
            </a:r>
            <a:r>
              <a:rPr lang="en-CA" sz="3400" b="1" dirty="0"/>
              <a:t>bursary</a:t>
            </a:r>
            <a:r>
              <a:rPr lang="en-CA" sz="3400" dirty="0"/>
              <a:t> is a monetary grant that is usually based on financial need rather than merit.</a:t>
            </a:r>
            <a:r>
              <a:rPr lang="en-US" sz="3400" dirty="0"/>
              <a:t>​</a:t>
            </a:r>
          </a:p>
          <a:p>
            <a:pPr fontAlgn="base"/>
            <a:r>
              <a:rPr lang="en-CA" sz="3400" dirty="0"/>
              <a:t>​</a:t>
            </a:r>
          </a:p>
          <a:p>
            <a:pPr fontAlgn="base"/>
            <a:r>
              <a:rPr lang="en-CA" sz="3400" dirty="0"/>
              <a:t>The student is in need of financial assistance</a:t>
            </a:r>
            <a:endParaRPr lang="en-US" sz="3400" dirty="0"/>
          </a:p>
          <a:p>
            <a:endParaRPr lang="en-US" sz="1100" dirty="0"/>
          </a:p>
        </p:txBody>
      </p:sp>
      <p:sp>
        <p:nvSpPr>
          <p:cNvPr id="2" name="TextBox 1">
            <a:extLst>
              <a:ext uri="{FF2B5EF4-FFF2-40B4-BE49-F238E27FC236}">
                <a16:creationId xmlns:a16="http://schemas.microsoft.com/office/drawing/2014/main" id="{FCFC5B48-9AC7-6F43-9D32-440C77CDDC62}"/>
              </a:ext>
            </a:extLst>
          </p:cNvPr>
          <p:cNvSpPr txBox="1"/>
          <p:nvPr/>
        </p:nvSpPr>
        <p:spPr>
          <a:xfrm>
            <a:off x="3096883" y="983411"/>
            <a:ext cx="4796287" cy="400110"/>
          </a:xfrm>
          <a:prstGeom prst="rect">
            <a:avLst/>
          </a:prstGeom>
          <a:noFill/>
        </p:spPr>
        <p:txBody>
          <a:bodyPr wrap="square" rtlCol="0">
            <a:spAutoFit/>
          </a:bodyPr>
          <a:lstStyle/>
          <a:p>
            <a:pPr algn="ctr"/>
            <a:r>
              <a:rPr lang="en-US" sz="2000" b="1" dirty="0">
                <a:solidFill>
                  <a:schemeClr val="bg1"/>
                </a:solidFill>
              </a:rPr>
              <a:t>What is a Bursary?</a:t>
            </a:r>
          </a:p>
        </p:txBody>
      </p:sp>
    </p:spTree>
    <p:extLst>
      <p:ext uri="{BB962C8B-B14F-4D97-AF65-F5344CB8AC3E}">
        <p14:creationId xmlns:p14="http://schemas.microsoft.com/office/powerpoint/2010/main" val="398585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5CDD-2483-C342-AB5E-61AD44D63204}"/>
              </a:ext>
            </a:extLst>
          </p:cNvPr>
          <p:cNvSpPr>
            <a:spLocks noGrp="1"/>
          </p:cNvSpPr>
          <p:nvPr>
            <p:ph type="title"/>
          </p:nvPr>
        </p:nvSpPr>
        <p:spPr/>
        <p:txBody>
          <a:bodyPr/>
          <a:lstStyle/>
          <a:p>
            <a:r>
              <a:rPr lang="en-US" dirty="0"/>
              <a:t>Student Government Loans</a:t>
            </a:r>
          </a:p>
        </p:txBody>
      </p:sp>
      <p:sp>
        <p:nvSpPr>
          <p:cNvPr id="4" name="Text Placeholder 3">
            <a:extLst>
              <a:ext uri="{FF2B5EF4-FFF2-40B4-BE49-F238E27FC236}">
                <a16:creationId xmlns:a16="http://schemas.microsoft.com/office/drawing/2014/main" id="{667DC790-A062-774F-8B38-5E7BE40EC946}"/>
              </a:ext>
            </a:extLst>
          </p:cNvPr>
          <p:cNvSpPr>
            <a:spLocks noGrp="1"/>
          </p:cNvSpPr>
          <p:nvPr>
            <p:ph type="body" idx="1"/>
          </p:nvPr>
        </p:nvSpPr>
        <p:spPr/>
        <p:txBody>
          <a:bodyPr/>
          <a:lstStyle/>
          <a:p>
            <a:pPr fontAlgn="base"/>
            <a:r>
              <a:rPr lang="en-CA" dirty="0"/>
              <a:t>Both the Federal and Provincial governments provide student loans for post-secondary study. </a:t>
            </a:r>
            <a:r>
              <a:rPr lang="en-US" dirty="0"/>
              <a:t>​</a:t>
            </a:r>
          </a:p>
          <a:p>
            <a:pPr fontAlgn="base"/>
            <a:r>
              <a:rPr lang="en-CA" dirty="0"/>
              <a:t>Students must be Canadian citizens or permanent residents. </a:t>
            </a:r>
            <a:r>
              <a:rPr lang="en-US" dirty="0"/>
              <a:t>​</a:t>
            </a:r>
          </a:p>
          <a:p>
            <a:pPr fontAlgn="base"/>
            <a:r>
              <a:rPr lang="en-CA" dirty="0"/>
              <a:t>Apply through the province that considers them a resident.</a:t>
            </a:r>
            <a:r>
              <a:rPr lang="en-US" dirty="0"/>
              <a:t>​</a:t>
            </a:r>
          </a:p>
          <a:p>
            <a:pPr fontAlgn="base"/>
            <a:r>
              <a:rPr lang="en-CA" dirty="0"/>
              <a:t>AB= automatic $1500 contribution expectation from student, Parent salary and savings not expected</a:t>
            </a:r>
            <a:r>
              <a:rPr lang="en-US" dirty="0"/>
              <a:t>​</a:t>
            </a:r>
          </a:p>
          <a:p>
            <a:pPr fontAlgn="base"/>
            <a:r>
              <a:rPr lang="en-CA" dirty="0"/>
              <a:t>Canada= auto $1500-$3000 contribution, parent contribution required based on income – see parent contribution calculator</a:t>
            </a:r>
          </a:p>
          <a:p>
            <a:pPr fontAlgn="base"/>
            <a:endParaRPr lang="en-CA" dirty="0"/>
          </a:p>
          <a:p>
            <a:pPr fontAlgn="base"/>
            <a:r>
              <a:rPr lang="en-CA" dirty="0">
                <a:hlinkClick r:id="rId2"/>
              </a:rPr>
              <a:t>Alberta Student Aid</a:t>
            </a:r>
            <a:endParaRPr lang="en-US" dirty="0"/>
          </a:p>
          <a:p>
            <a:endParaRPr lang="en-US" dirty="0"/>
          </a:p>
        </p:txBody>
      </p:sp>
    </p:spTree>
    <p:extLst>
      <p:ext uri="{BB962C8B-B14F-4D97-AF65-F5344CB8AC3E}">
        <p14:creationId xmlns:p14="http://schemas.microsoft.com/office/powerpoint/2010/main" val="1835057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E37F9-7541-F74F-AFCD-1C356ADD3BB6}"/>
              </a:ext>
            </a:extLst>
          </p:cNvPr>
          <p:cNvSpPr>
            <a:spLocks noGrp="1"/>
          </p:cNvSpPr>
          <p:nvPr>
            <p:ph type="title"/>
          </p:nvPr>
        </p:nvSpPr>
        <p:spPr/>
        <p:txBody>
          <a:bodyPr/>
          <a:lstStyle/>
          <a:p>
            <a:r>
              <a:rPr lang="en-US" dirty="0"/>
              <a:t>Types of Scholarships</a:t>
            </a:r>
          </a:p>
        </p:txBody>
      </p:sp>
      <p:sp>
        <p:nvSpPr>
          <p:cNvPr id="4" name="Text Placeholder 3">
            <a:extLst>
              <a:ext uri="{FF2B5EF4-FFF2-40B4-BE49-F238E27FC236}">
                <a16:creationId xmlns:a16="http://schemas.microsoft.com/office/drawing/2014/main" id="{A20AA032-CB69-9044-8D56-51787FC24427}"/>
              </a:ext>
            </a:extLst>
          </p:cNvPr>
          <p:cNvSpPr>
            <a:spLocks noGrp="1"/>
          </p:cNvSpPr>
          <p:nvPr>
            <p:ph type="body" idx="1"/>
          </p:nvPr>
        </p:nvSpPr>
        <p:spPr>
          <a:xfrm>
            <a:off x="2156364" y="1037139"/>
            <a:ext cx="5344680" cy="2225068"/>
          </a:xfrm>
        </p:spPr>
        <p:txBody>
          <a:bodyPr>
            <a:normAutofit fontScale="92500" lnSpcReduction="10000"/>
          </a:bodyPr>
          <a:lstStyle/>
          <a:p>
            <a:pPr fontAlgn="base"/>
            <a:r>
              <a:rPr lang="en-CA" dirty="0"/>
              <a:t>1. </a:t>
            </a:r>
            <a:r>
              <a:rPr lang="en-CA" b="1" dirty="0"/>
              <a:t>Institution Based Scholarships</a:t>
            </a:r>
            <a:r>
              <a:rPr lang="en-US" b="1" dirty="0"/>
              <a:t>​</a:t>
            </a:r>
          </a:p>
          <a:p>
            <a:pPr fontAlgn="base"/>
            <a:r>
              <a:rPr lang="en-CA" dirty="0"/>
              <a:t>​</a:t>
            </a:r>
          </a:p>
          <a:p>
            <a:pPr fontAlgn="base"/>
            <a:r>
              <a:rPr lang="en-CA" dirty="0"/>
              <a:t>Every post-secondary institution will offer first year scholarships for first year students.</a:t>
            </a:r>
            <a:r>
              <a:rPr lang="en-US" dirty="0"/>
              <a:t>​</a:t>
            </a:r>
          </a:p>
          <a:p>
            <a:pPr fontAlgn="base"/>
            <a:r>
              <a:rPr lang="en-CA" dirty="0"/>
              <a:t>Check the institution’s web page for a list of these scholarships.</a:t>
            </a:r>
            <a:r>
              <a:rPr lang="en-US" dirty="0"/>
              <a:t>​</a:t>
            </a:r>
          </a:p>
          <a:p>
            <a:pPr fontAlgn="base"/>
            <a:r>
              <a:rPr lang="en-US" dirty="0"/>
              <a:t>Applying early gives you access to more institution based scholarships, so don’t miss out!</a:t>
            </a:r>
          </a:p>
          <a:p>
            <a:endParaRPr lang="en-US" dirty="0"/>
          </a:p>
        </p:txBody>
      </p:sp>
      <p:sp>
        <p:nvSpPr>
          <p:cNvPr id="6" name="Text Placeholder 5">
            <a:extLst>
              <a:ext uri="{FF2B5EF4-FFF2-40B4-BE49-F238E27FC236}">
                <a16:creationId xmlns:a16="http://schemas.microsoft.com/office/drawing/2014/main" id="{0E12BF66-8878-D944-8BE3-33C232B87C42}"/>
              </a:ext>
            </a:extLst>
          </p:cNvPr>
          <p:cNvSpPr>
            <a:spLocks noGrp="1"/>
          </p:cNvSpPr>
          <p:nvPr>
            <p:ph type="body" idx="10"/>
          </p:nvPr>
        </p:nvSpPr>
        <p:spPr/>
        <p:txBody>
          <a:bodyPr/>
          <a:lstStyle/>
          <a:p>
            <a:r>
              <a:rPr lang="en-US" dirty="0"/>
              <a:t>Optional sidebar title/text/date</a:t>
            </a:r>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BuAS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KiiiuE/KQooooAKKKKACiiigAooooAKKKKACiiigAooooAKKKKACiiigAooooAKKKKACiiigAooooAKKKKACiiigAooooAKKKKACiiigAooooAKKKKACij8z9K39P8G+J762S6i0e4jtX+7POPLjP4mgqFOU3aKuYFFdUfAWtKdr3miKfQ6jHSSeAPE/H2a2tr5j0W0uVlY/gKLM2eErr7DOWoqxqNje6ddNa6hZz2k6fejlQqwqvQc7TTswooooAKKKKACiiigAooooAKKKKACiiigAooooAKKKKACiiigAooooAKKKKACiiigAooooAKKKKACiiigAooooA9R+FVi1xb6JZ6fJHYXup3sscuoLEHmjRBkBCfu/UV6x4p8EeDvD2l/2nqVi+ualPPHBDLqUzymSV2CruPJxk815n8FmC3/g9mIAGoXOSf8AdFe2+II9E8dKNJtdaktp7C6SdZIOGLqcjaT1wR1FcmIk1NLp1PtsooQnhJOyc9lf/Cuj0Mu88CtYy6bbvoPg+M3twYFEVgXEY2M2csuT93HPrVDUPBPhy38V6f4e8S+GdBZtThne1uLCN0bMRTIcYAGQ+Rj0NP8AFOh6LY6lYprnj7xJ9raUbM3nKEgjPA+Uc4z71sHwjBYalY+I9S8X6tew6cHaAXkwkUBwMgHvnA/KlUqUXH3U0+h3xw83KzgrJq92nZdbr0OS8feD4fCtjpbWeo3V7pVxqEdnJpl+fPiVXDHchbJQjb2r521uGO31q/t4V2xx3MiIvoAxAFfUXxW1ex1nwpol1YzB0/t63BB4ZTtk6ivmDxH/AMjFqf8A1+S/+hmtcPKTh72587xDTp06iVNaf8A7HwF4Q0nW/hr4u8QXvnfbNJUG22OQv3c8jvS/EbwfpOgfDzwnrtj532vVYi9zvclc7c8DtVr4NeLPDmlaP4g8L+Kpbi203WogpuYU3GJsYyQOfyzSfGnxb4d1jStB8M+FZLi507RoSguZlKmUkYGAefzrp05Tk5cP9U5tOa1vO/N/l1OqT4M6feeC/CfiLTVuZPtTw/2rF5hJMbnBdPTBx+dcV4s8JaTpvxubwjarMNM+2xQgNIS+1kBPzde9ei+H/jJo2gWPgy0tr157a3tDbavCImHl5wVYZHJBHbsTXn/jDxRouofHdvFNpdGTSft0MvneWw+VUUE4Iz1B7U5cttDoxSwfsoezte8b/dr8u/mTa54U8L6N8c08KXa3P9iG4SFj5xDruA5LdcAmt/VfhZonh2y8daprn2k2elSiPSgJCvmFwGTJ/i6hfqK4f4ya9p3iH4kajrei3BmtJXRopNpXOAOx56iuy+NXxRsvGHgLQNJsLl2vMJLqy7Co8xVAxk9fmGeKPd1M1PCr210vdbcfO+n4aMi+DngPwv4g8C6p4g16x1W9ls7lY1isGbewJxwo69c1yfjnSfD1t49stJ0Ox1Sys3eCOeG/DCUMzgN15xg8V2vwU8aeGdE8AatoWseJrzQLy7uVkiuLSJ2kRQc8EAjnp9DXHePdQ0Wb4h2Wp6b4kvtftVe3knvbtGEmVcEjBAOAB6Unbl03JrKh9Vp8tr6X2v1+Z61rnwZ8Dyzalo2lx63Zala2P2tLuXe1sePu7jwT7da81+B3gTT/ABnrGq/2tLO1ppcAle3tj+8nJLABfb5f1Fem6x8YPC+s3/iHQr3W5o9CvdPjWyuUgcGKYBt6kYzg/L27GvJPhJd+G9N1u7m1rxVq2gSLHstbzT1PPJzuxzgjHGKqXLdWOnEfU3iabgk1d31SXl/w/Uh+LGmeGdJ1S1g8O2GuWBaLdcQ6lGVKnP8ACW5P1HFX/i74Q0nwvpHhe50sTeZqdj59x5jlhu46enWtP49eNtC8UW2iaXot5daodNjKzalcR7XnJHvz9cgVS+MvinRPEWkeE7fSLs3EmnWHk3Q8tl2PxxyOfwqXbU4sRGgvbcrT+G1vxt/wDs9P8JfBq4+H0/jYwa9/Z1rMsEw85t5ckKcDPTJrhPhJ4f8AC3ivxNqWgaj9pimuYpG0eQS7QHXOEYdyRg/gataV4q0OD9nzVvCMt2V1i4v1mig8tvmTzFOd2MdAe9cb4M1CLSvFulalPM0MVtdJJI6g5VQeentRdaF1q9H2lFqMbWV/no7nY/FbwXovgXw3omm3DSS+KrlWmvCspMaR7iF+Xtn+hrmfhv4Yfxj4zsPD63AtluGJklxkqg5OPfFaHxp1+x8TfErVdY0u6a6sZTGIJCpX5RGoIAPI5zVX4V+JofB/jvT9euIXmt4CVlVPvbWGCR70ac3kc1R0HjFG1oJ2+S6/M9A8b/DzwRP4P8Qat4Kur9brw3dG3vkuSWWXacNtJ/Egiq/wj8B+FNc+Heo+JtfstWvZbW5EaxWDMXZSwXhV69cn2Bq/4z8aeAdL8FeJdL8HX95qV54mujcXAliZFt9x+YcgdiRxmsTwR4+tvDXwT1zR9O1iaw8STXUclp5SNu2+YpYhsYHyhu9P3bnpS+qRxF3y6Rd7bX6W87HI/Eyy0LT/ABW9n4estSsrOOBA8N+CJll53ZzzjpiuZq7rWq6lrWoyalq15LeXcuN80hyxx0qlUM8GtNTqOUVZBRRRQZhRRRQAUUUUAFFFFABRRRQAUUUUAdnYXVzZ+D9AuLSOSSYX84VY87jkDjitnWb3xxpFlFftoktipxiaM7mQ9unSsbw9qN1a+A5L7T5Qt7o+pLMARnEcqhAcf7wNdNZ6f8UtK1PSWa4FxPrOdtvOwYLxk7x2AGSa8zH1cZCa9jyctvtNpvyVtF66+h9JgVTlTs3O7t8KTS2V31d3pZWMLTV8beIIptQj0ye+67ppvvMfQZ603S9e8bXV4mjx297d+WcC1kB2p+fSt/VbD4nalqOqt9qhtU0Rd0ogkCRDAJwvrwDU2oz/ABPm0DSZPLtom1aTyY5IlAnbjILe2ATn2rg+tZl/LT1295+766e9p2sdf1eivtVdN3yr3tbaa6a6a3M+4n8QQ+JdG03V9Mkske+SVSG3I5AOOfXk15/4k/5GLU/+vyX/ANDNehWcXizTvGlr4X8RXyyxWLHUGYuGCqqnnd6c15pfXH2u+uLvBHnyvJg9txJ/rXsYOVaVFOvbm7xvZrvqePmjje0ebfaVrrRXWh1Pwh8If8Jv43tdFlaZLTBkupIiAyoB2J7npWH4q0W78OeI7/Q74Yns5mjJxwwB4Yexr1H4Zawnwx8D2Pi25hV7rXdSSJFI+ZbONv3h+pwcGtv9rfw1GZdM8a2AV4LoC3uGTkZxlG47YGPxrt5fduOWBh9S54/GtX6Pb/M8L0iTTYdShl1i2uLmwUkzxQSiORlwfusQQDnB6dq908bfDL4a+Gvh7D4w8vxBcpcpG0MBvEHLrkZPl9q+fpv9U/8Aumvp/wCN3/JuOi/7lt/6BShsx5ZCEqNZyim4q6uj5kk2GRjGpVNx2gnJAzwM13vwW0Lwj4q8RR+HPENvqi3N0WMFza3Koq4GdpUqfzzXAV6D+zr/AMlf0X/ef/0GlHdHBgrPEQUldNpfeb/xA8O/CvwT41bw3qWn+JJo0jjke6jvkJAYZ+75fb61D8X/AIUWXhnw3a+LPDOpTX+jT7cibBdA33TkcEduldT8dfhx4k8XfFqafSVsvJkt4UzJcBWXC4JK9cVD8dtc/wCEb+HWl/DOGyvHaKOMTX00RWNwnOEPfmtGlrdHs4jDwiq/tKaUV8LtbXovMwfgT4H8DfEBbnTdSi1q11K0jWSSWC6QRygkjgFDjHHc1j6vF8J9J8RXukXWj+KCtpcNC8yX8ZJ2nBOPLrrv2N/+Ru1r/rzT/wBCqhc/CXXNf+KWoNdS2UWnT380srJdKZPL3E8L1zSteKsjOFCU8JSlSppybaehyXxd8P8AhfQdU0STwpNd3Gl6jpy3e6eQM5JcgjIAxwPzr0Lwb8N/hv4m+HF34zht/EEH2KGZ5bU3qfM0SkkA+X0OK8U8QqYNYu7FZZXgs55IIFkYnYgc4Ht/jX0b8ALea8/Z5160tozJPMl7HGg6sxVgB+dENZE5cqdfFTi4K1np2a7HCfDPwn8MPiFczaRaDXdE1ZYzJEst0kySAdcfIMkenFUvDfw00yx+J+t+GfGtxOmnaZpkt99ot3CF1DoFbkHqGYY9a1vgf4G8QeGfFqeLPFFs2h6TpsTvLNcnbuyMAD865P4uePG8SePtW1XRZHgsrm1Gn5xzNCG3En0yQPyo0sm0ElSp4eFWtTSnfba680dD4L0D4PeLvFUHh7TbfxbHJOW2TSXMQXA7/cp/j/wz8IvBPiqTQdRg8W3EsaI7SRXUW3DAH+571hfs2/8AJX9J/wB2T+Qq7+1N/wAlfvP+vaH/ANAFL7N7DUofUXX9nHm5rbGN8YPDnhrw/eaPN4Unu59O1GyFyr3DhmOfoBirHhb4bXWufCjW/GEXnm4snBtoh92SNT+9J9cDJ/CuONxqutvpmk+Y9w0WLazjP8O48D8zX1D8NPEul6X42PwiRopLSx04QLJgZmuQMzKfU43flRFKTM8FRoYqvKUlyxei/wATX9fgfJo5FFdV8WfDMnhHx7qWjlSIg/nW59Y2Jwf0NcrUNWPIq05UpuEt0FFFFBAUUUUAFFFFABRRRQAUUUUAFFFFAG34N1aDStVdb5Wk068ia2vEXqY27j3HUV6XoMkMPjDSotUiuby4e2ugl8lx+7v4WhcJ5RzhXbIz/tGvGa3vDviSbTYDp19bpqWku25rWU48tv78bfwMPWsqtJVI2Z6OBxvsZJS2TT+53/rt8z1RrFP+EN8Uxp4Z1Bgl1IwgkucPB+5f55ST8wHXHPIFP16703Rrrw1ql9pN/tEcavdeYWWQNE42RIO7HqQOy1ysWp6bqGlXdvb+KYBazkyTxauJBPEdpXIZFYSgAnAznOKy9S8X29kkS6RcXmqX8MflRanf9bdfSFP4fr1rkjg5N+89P+AezPMKUI3j5dns77Jf15E3i+aHQrPUIFjeHV9ZP72N5N8lraZyI3Y8734JHYKtcl4c0q51zX7DR7NC095OsSge561SmkkmmeaaR5JHYs7uclie5Ndp8NvH0PgdvtVr4Y06+1MFtt7O5Dop/hAxxXoRSVl0PBVSnXrJ1Hyx/rt3Ot+KXjjTdM8Sr4ZtPDOjanZaHAtlBLdxbiCoG7HtuzXpfw91S2+Lfwc1XQLm0t7a6t1MAhi4SMgZiIz7gV80+Mdat/EGtyapBpEGmPMS80cLlldycluQMV13w4+Kj+BNPaHSPDNg9zKALi6kmbfLjpkY4rRT112PSw2YxWJn7WXuO626dOn5nnmp2s1lcXVncIUmgZo3UjkEcV9M/G7/AJNx0X/ctv8A0CvGPFPjjTfEXiW31288GaYk4laS8RJW23hIwN/H0Oe+K6vUvjtc6loo0TUPBOiXWmqqqttI7FAF6YGO1TFpX1IwdXDUY1oOppJWWjPIYY5Jp44YlLySOERQMkknAFepfCDRLrw5+0BYaJeyRyXNrIyyGP7u7Zkj8OlV9E+KWk6LfpfaZ8NfDdtdRnKTKTuX6HHFVdA+J76T4v1DxW3hrT7zVru4eZJpZD+4DdVXj9aI2VncwoRw1GcJOpdpp7PZf5mn+1JJJD8Z7iaGR4pUtYGR0bDKQvBB7GvVL+9bxT+y22peJFWS5WyDrNKOWdWAVxnueleSeJPivY+JNSXUtc+H2hX12qhfNkdiWA6BuORWR4++J/iHxdpkOjyJbabpEO3ZZWi7U46Z9QPSq51ds7PrtClOtUUubnvpZ9e9+x3n7Gp/4q3Wc9fsaf8AoVeaeKtRuNH+K+rarZkLcWuqzSRk9MhzW78N/ik3gOyePSfDGnyXcqhbi7klbzJQCcduBzRq3xJ0XVtUk1PUPhr4emupW3SuXb94fU8cmpuuVIwdWhLCU6aqWlFt7Pqcvquk6jcaCfGdy0SQahfSIqAEFnzliPbJI/CvevgZ/wAm3eJP+uF9/wCgNXj3xB+IUvi7TdK0z+w7HS7DTWJit7UkJj0xjiul0L43TaH4f/sDTfBmjw6aysskHmtiTd97dxznJzTi0ncvBVsNh8RKXPpa2z1b3O3/AGYvFEPibwxqfw/16RpykLGDzGyXhbhl57qSMV4V8QPDV34R8XX+hXa/6iQmF+zxnlWH8vwpsXiO40/xUniDw5broksbBoooXLKnqOcZB9K6f4hfExPHOlxJrXhqzGqwpsiv4ZCGA4zkY6e1DacbGNbE0q+GVOpL34bPuh/7Nv8AyV/Sf92T+Qq7+1N/yV+8/wCvaH/0AVz/AMM/HSeBrl7618O2N/qJyEup5CGjUgZVQBx0qX4l/EBfHTrdXvhuxs9RG1TeQyEuyD+Egjn0pXXLYFWo/wBnujze9e+zND4DWEUOtaj4y1CItp/h20a5ORw82PkX65waWx+LBtvECa4PCGgpeCfzWuUh/e8n5jn1xmprH4sWtn4Wl8MQ+BdHXSpv9fEJmBlPqx28n3rziGaBNQW4a0R4BLvNuW4K5+7n0ovZaEzxEaFOEKE/N6dfmj6P/aZ0O38T+AtK8e6Wgd7eNfNZRy0L+v0bH5mvmivYbX463Vr4cTw5F4P0n+yVh8kWzSsV2eh4rynV7m2u9RluLOwjsIHOUt42LLH7AmibTd0PNatCvUVWlLV7qz37lSiiipPKCiiigAooooAKKKKACiiigAooooAKKKKACiiigAooooAKKKKACiiigAooooAKKKKACiiigAooooAKKKKACiiigAooooAKKKKACiiigAooooAKKKKACiiigAoqxqNrJY6hcWMrK0kEjRsV6Eg44qvSBpp2YUUUUwCiiigAooooAKKKKACiiigAooooAKKKKACiiigAooooAKKKKACiiigAooooAKKKKACiiigAooooAKKKKACiiigAooooA//Z">
            <a:extLst>
              <a:ext uri="{FF2B5EF4-FFF2-40B4-BE49-F238E27FC236}">
                <a16:creationId xmlns:a16="http://schemas.microsoft.com/office/drawing/2014/main" id="{D349624B-4394-CB4B-A937-3C267DB2B503}"/>
              </a:ext>
            </a:extLst>
          </p:cNvPr>
          <p:cNvSpPr>
            <a:spLocks noChangeAspect="1" noChangeArrowheads="1"/>
          </p:cNvSpPr>
          <p:nvPr/>
        </p:nvSpPr>
        <p:spPr bwMode="auto">
          <a:xfrm>
            <a:off x="4419600" y="2420938"/>
            <a:ext cx="258996" cy="2589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96A370B4-A0C7-D34A-B5C0-98C78D0D242E}"/>
              </a:ext>
            </a:extLst>
          </p:cNvPr>
          <p:cNvPicPr>
            <a:picLocks noChangeAspect="1"/>
          </p:cNvPicPr>
          <p:nvPr/>
        </p:nvPicPr>
        <p:blipFill>
          <a:blip r:embed="rId2"/>
          <a:stretch>
            <a:fillRect/>
          </a:stretch>
        </p:blipFill>
        <p:spPr>
          <a:xfrm>
            <a:off x="6663666" y="848574"/>
            <a:ext cx="1803400" cy="558800"/>
          </a:xfrm>
          <a:prstGeom prst="rect">
            <a:avLst/>
          </a:prstGeom>
        </p:spPr>
      </p:pic>
      <p:pic>
        <p:nvPicPr>
          <p:cNvPr id="9" name="Picture 8">
            <a:extLst>
              <a:ext uri="{FF2B5EF4-FFF2-40B4-BE49-F238E27FC236}">
                <a16:creationId xmlns:a16="http://schemas.microsoft.com/office/drawing/2014/main" id="{17ED5ABA-724A-8142-871B-F21756303ABF}"/>
              </a:ext>
            </a:extLst>
          </p:cNvPr>
          <p:cNvPicPr>
            <a:picLocks noChangeAspect="1"/>
          </p:cNvPicPr>
          <p:nvPr/>
        </p:nvPicPr>
        <p:blipFill>
          <a:blip r:embed="rId3"/>
          <a:stretch>
            <a:fillRect/>
          </a:stretch>
        </p:blipFill>
        <p:spPr>
          <a:xfrm>
            <a:off x="2156364" y="3396755"/>
            <a:ext cx="1346200" cy="787400"/>
          </a:xfrm>
          <a:prstGeom prst="rect">
            <a:avLst/>
          </a:prstGeom>
        </p:spPr>
      </p:pic>
      <p:pic>
        <p:nvPicPr>
          <p:cNvPr id="10" name="Picture 9">
            <a:extLst>
              <a:ext uri="{FF2B5EF4-FFF2-40B4-BE49-F238E27FC236}">
                <a16:creationId xmlns:a16="http://schemas.microsoft.com/office/drawing/2014/main" id="{ED52B35E-23C3-A049-8C2C-F9DDC6E82E71}"/>
              </a:ext>
            </a:extLst>
          </p:cNvPr>
          <p:cNvPicPr>
            <a:picLocks noChangeAspect="1"/>
          </p:cNvPicPr>
          <p:nvPr/>
        </p:nvPicPr>
        <p:blipFill>
          <a:blip r:embed="rId4"/>
          <a:stretch>
            <a:fillRect/>
          </a:stretch>
        </p:blipFill>
        <p:spPr>
          <a:xfrm>
            <a:off x="4416159" y="3221531"/>
            <a:ext cx="1231900" cy="1003300"/>
          </a:xfrm>
          <a:prstGeom prst="rect">
            <a:avLst/>
          </a:prstGeom>
        </p:spPr>
      </p:pic>
      <p:pic>
        <p:nvPicPr>
          <p:cNvPr id="11" name="Picture 10">
            <a:extLst>
              <a:ext uri="{FF2B5EF4-FFF2-40B4-BE49-F238E27FC236}">
                <a16:creationId xmlns:a16="http://schemas.microsoft.com/office/drawing/2014/main" id="{1601E1A2-1058-9B46-B4CC-82AD0A58C568}"/>
              </a:ext>
            </a:extLst>
          </p:cNvPr>
          <p:cNvPicPr>
            <a:picLocks noChangeAspect="1"/>
          </p:cNvPicPr>
          <p:nvPr/>
        </p:nvPicPr>
        <p:blipFill>
          <a:blip r:embed="rId5"/>
          <a:stretch>
            <a:fillRect/>
          </a:stretch>
        </p:blipFill>
        <p:spPr>
          <a:xfrm>
            <a:off x="3343744" y="4184155"/>
            <a:ext cx="1205354" cy="531495"/>
          </a:xfrm>
          <a:prstGeom prst="rect">
            <a:avLst/>
          </a:prstGeom>
        </p:spPr>
      </p:pic>
      <p:pic>
        <p:nvPicPr>
          <p:cNvPr id="12" name="Picture 11">
            <a:extLst>
              <a:ext uri="{FF2B5EF4-FFF2-40B4-BE49-F238E27FC236}">
                <a16:creationId xmlns:a16="http://schemas.microsoft.com/office/drawing/2014/main" id="{0B748AE6-74DA-2144-A566-265282214E14}"/>
              </a:ext>
            </a:extLst>
          </p:cNvPr>
          <p:cNvPicPr>
            <a:picLocks noChangeAspect="1"/>
          </p:cNvPicPr>
          <p:nvPr/>
        </p:nvPicPr>
        <p:blipFill>
          <a:blip r:embed="rId6"/>
          <a:stretch>
            <a:fillRect/>
          </a:stretch>
        </p:blipFill>
        <p:spPr>
          <a:xfrm>
            <a:off x="7022500" y="1705939"/>
            <a:ext cx="1379627" cy="600654"/>
          </a:xfrm>
          <a:prstGeom prst="rect">
            <a:avLst/>
          </a:prstGeom>
        </p:spPr>
      </p:pic>
      <p:pic>
        <p:nvPicPr>
          <p:cNvPr id="13" name="Picture 12">
            <a:extLst>
              <a:ext uri="{FF2B5EF4-FFF2-40B4-BE49-F238E27FC236}">
                <a16:creationId xmlns:a16="http://schemas.microsoft.com/office/drawing/2014/main" id="{E5ACBAC9-8E3F-3A42-A2F6-FD11B8F9B4D5}"/>
              </a:ext>
            </a:extLst>
          </p:cNvPr>
          <p:cNvPicPr>
            <a:picLocks noChangeAspect="1"/>
          </p:cNvPicPr>
          <p:nvPr/>
        </p:nvPicPr>
        <p:blipFill>
          <a:blip r:embed="rId7"/>
          <a:stretch>
            <a:fillRect/>
          </a:stretch>
        </p:blipFill>
        <p:spPr>
          <a:xfrm>
            <a:off x="7568431" y="2909651"/>
            <a:ext cx="833696" cy="974207"/>
          </a:xfrm>
          <a:prstGeom prst="rect">
            <a:avLst/>
          </a:prstGeom>
        </p:spPr>
      </p:pic>
      <p:pic>
        <p:nvPicPr>
          <p:cNvPr id="14" name="Picture 13">
            <a:extLst>
              <a:ext uri="{FF2B5EF4-FFF2-40B4-BE49-F238E27FC236}">
                <a16:creationId xmlns:a16="http://schemas.microsoft.com/office/drawing/2014/main" id="{9B7457EC-DBA8-3646-864E-80F034810130}"/>
              </a:ext>
            </a:extLst>
          </p:cNvPr>
          <p:cNvPicPr>
            <a:picLocks noChangeAspect="1"/>
          </p:cNvPicPr>
          <p:nvPr/>
        </p:nvPicPr>
        <p:blipFill>
          <a:blip r:embed="rId8"/>
          <a:stretch>
            <a:fillRect/>
          </a:stretch>
        </p:blipFill>
        <p:spPr>
          <a:xfrm>
            <a:off x="5648059" y="3302452"/>
            <a:ext cx="1468733" cy="577002"/>
          </a:xfrm>
          <a:prstGeom prst="rect">
            <a:avLst/>
          </a:prstGeom>
        </p:spPr>
      </p:pic>
      <p:pic>
        <p:nvPicPr>
          <p:cNvPr id="15" name="Picture 14">
            <a:extLst>
              <a:ext uri="{FF2B5EF4-FFF2-40B4-BE49-F238E27FC236}">
                <a16:creationId xmlns:a16="http://schemas.microsoft.com/office/drawing/2014/main" id="{BF91AD55-A206-9F48-9BD0-416CD3824EE0}"/>
              </a:ext>
            </a:extLst>
          </p:cNvPr>
          <p:cNvPicPr>
            <a:picLocks noChangeAspect="1"/>
          </p:cNvPicPr>
          <p:nvPr/>
        </p:nvPicPr>
        <p:blipFill>
          <a:blip r:embed="rId9"/>
          <a:stretch>
            <a:fillRect/>
          </a:stretch>
        </p:blipFill>
        <p:spPr>
          <a:xfrm>
            <a:off x="5787828" y="4044695"/>
            <a:ext cx="1731496" cy="670955"/>
          </a:xfrm>
          <a:prstGeom prst="rect">
            <a:avLst/>
          </a:prstGeom>
        </p:spPr>
      </p:pic>
    </p:spTree>
    <p:extLst>
      <p:ext uri="{BB962C8B-B14F-4D97-AF65-F5344CB8AC3E}">
        <p14:creationId xmlns:p14="http://schemas.microsoft.com/office/powerpoint/2010/main" val="411603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CAFF8-B49E-AC40-9D30-7E72219928DC}"/>
              </a:ext>
            </a:extLst>
          </p:cNvPr>
          <p:cNvSpPr>
            <a:spLocks noGrp="1"/>
          </p:cNvSpPr>
          <p:nvPr>
            <p:ph type="title"/>
          </p:nvPr>
        </p:nvSpPr>
        <p:spPr/>
        <p:txBody>
          <a:bodyPr>
            <a:normAutofit fontScale="90000"/>
          </a:bodyPr>
          <a:lstStyle/>
          <a:p>
            <a:r>
              <a:rPr lang="en-CA" b="1" dirty="0"/>
              <a:t>Institution Based Entrance Scholarships</a:t>
            </a:r>
            <a:endParaRPr lang="en-US" dirty="0"/>
          </a:p>
        </p:txBody>
      </p:sp>
      <p:sp>
        <p:nvSpPr>
          <p:cNvPr id="4" name="Text Placeholder 3">
            <a:extLst>
              <a:ext uri="{FF2B5EF4-FFF2-40B4-BE49-F238E27FC236}">
                <a16:creationId xmlns:a16="http://schemas.microsoft.com/office/drawing/2014/main" id="{3EE26E6E-7928-8347-8CCC-8D6646020DCC}"/>
              </a:ext>
            </a:extLst>
          </p:cNvPr>
          <p:cNvSpPr>
            <a:spLocks noGrp="1"/>
          </p:cNvSpPr>
          <p:nvPr>
            <p:ph type="body" idx="1"/>
          </p:nvPr>
        </p:nvSpPr>
        <p:spPr/>
        <p:txBody>
          <a:bodyPr/>
          <a:lstStyle/>
          <a:p>
            <a:pPr fontAlgn="base"/>
            <a:r>
              <a:rPr lang="en-CA" dirty="0"/>
              <a:t>Open to students admitted to the post-secondary institute directly from high school.</a:t>
            </a:r>
            <a:r>
              <a:rPr lang="en-US" dirty="0"/>
              <a:t>​</a:t>
            </a:r>
          </a:p>
          <a:p>
            <a:pPr fontAlgn="base"/>
            <a:r>
              <a:rPr lang="en-CA" dirty="0"/>
              <a:t>Students MUST apply to the institute in order to be considered.</a:t>
            </a:r>
            <a:r>
              <a:rPr lang="en-US" dirty="0"/>
              <a:t>​</a:t>
            </a:r>
          </a:p>
          <a:p>
            <a:pPr fontAlgn="base"/>
            <a:r>
              <a:rPr lang="en-CA" dirty="0"/>
              <a:t>Students are considered often on their grade point average in high school. </a:t>
            </a:r>
          </a:p>
          <a:p>
            <a:pPr fontAlgn="base"/>
            <a:endParaRPr lang="en-CA" dirty="0"/>
          </a:p>
          <a:p>
            <a:pPr fontAlgn="base"/>
            <a:endParaRPr lang="en-US" dirty="0"/>
          </a:p>
        </p:txBody>
      </p:sp>
      <p:sp>
        <p:nvSpPr>
          <p:cNvPr id="3" name="AutoShape 2" descr="data:image/jpg;base64,%20/9j/4AAQSkZJRgABAQEAYABgAAD/2wBDAAUDBAQEAwUEBAQFBQUGBwwIBwcHBw8LCwkMEQ8SEhEPERETFhwXExQaFRERGCEYGh0dHx8fExciJCIeJBweHx7/2wBDAQUFBQcGBw4ICA4eFBEUHh4eHh4eHh4eHh4eHh4eHh4eHh4eHh4eHh4eHh4eHh4eHh4eHh4eHh4eHh4eHh4eHh7/wAARCAChAV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uJ+Ifi+40SeHR9Ftxe63eAmKNj8kC95H9vak3YyrVo0Y80v68jsmY5PzYA65qJbq3AwbiMfWQZrwbxA9lDdLB4iu73xXrcx3LaCTEMf+6vRR7VyV54otobl4h4K0OPYduySJiwx681nKry7nl182jR+NW+b/Gyav5XPqb7Vb/8/MX/AH8FH2q3/wCfmL/v4K+U/wDhKrf/AKE/w/8A9+W/xo/4Sq3/AOhP8P8A/flv8aj6xHuc3+sFH+r/AOR9Wfarf/n5i/7+Cj7Vb/8APzF/38FfKf8AwlVv/wBCf4f/AO/Lf40f8JVb/wDQn+H/APvy3+NH1iPcP9YKP9X/AMj6s+1W/wDz8xf9/BR9qt/+fmL/AL+CvlP/AISq3/6E/wAP/wDflv8AGj/hKrf/AKE/w/8A9+W/xo+sR7h/rBR/q/8AkfVn2q3/AOfmL/v4KPtVv/z8xf8AfwV8p/8ACVW//Qn+H/8Avy3+NH/CVW//AEJ/h/8A78t/jR9Yj3D/AFgo/wBX/wAj6s+1W/8Az8xf9/BR9qt/+fmL/v4K+U/+Eqt/+hP8P/8Aflv8aP8AhKrf/oT/AA//AN+W/wAaPrEe4f6wUf6v/kfVn2q3/wCfmL/v4KPtVv8A8/MX/fwV8p/8JVb/APQn+H/+/Lf40f8ACVW//Qn+H/8Avy3+NH1iPcP9YKP9X/yPqz7Vb/8APzF/38FH2q3/AOfmL/v4K+U/+Eqt/wDoT/D/AP35b/Gj/hKrf/oT/D//AH5b/Gj6xHuH+sFH+r/5H1Z9qt/+fmL/AL+Cj7Vb/wDPzF/38FfKf/CVW/8A0J/h/wD78t/jR/wlVv8A9Cf4f/78t/jR9Yj3D/WCj/V/8j6s+1W//PzF/wB/BR9qt/8An5i/7+CvlP8A4Sq3/wChP8P/APflv8aP+Eqt/wDoT/D/AP35b/Gj6xHuH+sFH+r/AOR9Wfarf/n5i/7+Cj7Vb/8APzF/38FfKf8AwlVv/wBCf4f/AO/Lf40f8JVb/wDQn+H/APvy3+NH1iPcP9YKP9X/AMj6s+1W/wDz8xf9/BR9qt/+fmL/AL+CvlP/AISq3/6E/wAP/wDflv8AGj/hKrf/AKE/w/8A9+W/xo+sR7h/rBR/q/8AkfVn2q3/AOfmL/v4KPtVv/z8xf8AfwV8p/8ACVW//Qn+H/8Avy3+NH/CVW//AEJ/h/8A78t/jR9Yj3D/AFgo/wBX/wAj6s+1W/8Az8xf9/BR9qt/+fmL/v4K+U/+Eqt/+hP8P/8Aflv8aP8AhKrf/oT/AA//AN+W/wAaPrEe4f6wUf6v/kfVn2q3/wCfmL/v4KPtVv8A8/MX/fwV8p/8JVb/APQn+H/+/Lf40f8ACVW//Qn+H/8Avy3+NH1iPcP9YKP9X/yPqz7Vb/8APzF/38FH2q3/AOfmL/v4K+U/+Eqt/wDoT/D/AP35b/Gj/hKrf/oT/D//AH5b/Gj6xHuH+sFH+r/5H1Z9qt/+fmL/AL+Cg3Vvj/j5i/7+CvlP/hKrf/oT/D//AH5b/Gj/AISq3/6E/wAPn/ti3+NH1iPcf+sFH+r/AOR9XpJGx+WQMepwc8VJn+JeRXzHp+saK9vFfar4WGlxOwEeo6eWQxsD14OePrXoWheL9R8Oz2q6rqb6x4duyFh1FuZbVj08w/xL/tHmtFUTO2jmcJrmktPnp5tNJ289UeuUVGHBTcpyOoIPB4qStD1AooooAKKKKAGc5xnvXgr6u0Nl4p8dTYNzdXUkFoWPSNGKRr+le9EDcfrXzJrjiX4Q2rHkf2m4b6+a9Z1Hb8TyczqOmuZbxjJr1SSv+LONgv7yDU/7RjuJFvQ24zfxZ71DeXE13dSXFxIZJXOWY9Sai6dyfqaK4L9D4R1JOPLfTewUUUUiAooooAUdck8d8dTUtrbzXU/k2lvPcyE8RxDe30AFRxq7uqRrukYhUHqxOAK+rPht4SsPCfhyC3gjX7XJGHup/wCJ2PJ+g9ulaU6fOz0cty6WOqON7JdT5tk8H+Lo4DO3hnVAnr9kkyB6kbaw2yu9c/Oh2lSec19cad4w8Mahrcmi2es2s+oRkq0K56jrg4wT16GuF/aC8IWdzoL+JLSNYbyzwbhlGPNjJxz6kHH51pKgkrpnoYvI4QourQnzW3/pfkeA55xwSSFXLAZ+nrW3a+EvFVzF5sHhvV3jxkObRwGHtkc165+z34Ps4tHHim+gSW7uGK2u8ZEUQ4yvoTz+Veg634w8M6LqEen6prNvbXUuNsbZJ/HAwPxxRCgmryYsJkkKlFVq8+VPbb9e58m39peWFx9lvrWe1nIz5U0TI499rAHH4U+ysby9k8qzs7m6kHzFYY2c7eOeB719XeNvDOm+KtAls7qGN2ZC1tPgZjfHBBryL9nK1ktfHesWs4xJb2bROB03LKoP15BpOjaSXcyrZK6WJhScvdlszzC603VLFFlvtMvrWN+A08DIM+mWxVSvoX9pUD/hB7U/9RBP/QTXz1UVIckrHDmGDWEruknctWenajfg/YNPvboIRvaGBnxnt8ue1F9puo6eV+3WF5a7ydgmhZM4/wB4Cva/2YPm0rW88/6RH/6CaoftPgfadDOO0op+y/d81zpeWRWBWL5te3zseM1ctNK1a6h8610nULiI5xLFbO6EjtkCqfTivpH9ncD/AIVtDx/y9Tf+hmlThzuxhl2CWMrezbtpc8B/sHXv+gDqo/7cpP8ACmvoGvgFv7C1ZQBkk2jgdfce9fWOq+I9C0u7NrqOrWtrPt3eXLJg49apTeMvCjQybdesWJU4XzBzxWroR7nsSyGhG69tqvT/ADPkp+mdxTH3sjp9fT8a2LDwt4m1G3W4sdB1SaFhlJEtXKsPUHGDXoH7PnhKz1i7utd1KJbiKzlMdujD5TJ1346Ej3r2bxH4m0Dw15R1rVYbLzyfLD5+bHXAANTCjzK7Zy4HJY1qPtq0+WP9dz5M1HTNS02VYdRsbyyc9BcQmMn6A9ahsra6vJhb2ltcXMvJ2xxMzH8ADX11qun6L4t0LyrhIL2wuo8xv16jhlPY14d8I9Lk0X42HSJsF7QXEYPqNhwR+FKVBqSV9ycTk3sa1OKleM3a5wY0HX8lToOrcetlJ/hS/wBga9g/8SHVv/AKT/CvrrU7+z020e7v7qO2t0IDSO2AMkAfqayG8a+Es4/4SKwz6ebVvDxXU7ZcP0Yu0quvov8AM+T7uzvbF0ivrS4tpGXeFmiZDjp0IqGvRPj7qWnar4vtbjTbyC7jWzCF4mBwdxOK87rCSs2j57FUY0a0qcXdLqFFFFSYBQOtFFAWLsmp30mmx6a91I1nGxZITjaD611Xwt1BJrq48M3mZNP1CFsK3IRsdh7/AM64gda3vh6xXxtpDjqbtAfzrSEmpJndg8RU+s05Sd9UvltY+ivhJd3F34Jtra6kd7jT5ZbGV25LeWxCn8VKmuzrg/g6wbSNb29tauAP++UrvK7ou6PvcH/Biuyt92gUUUVR0hRRRQAz+OvlXVrpYfg9D5gJU6vJ/wCjXr6r/jr5L8Skf8KXibAyNWkH/kV6wrPR+j/Q8TOfgl/gn/7ac0rCRdyc0D6YrnLO9ltG3LJuB6g9q17XUbe4wBIEfuH4rgUj4GFVSLlFJuA65+vajK9jmqNRaKTNGaALugjd4h0pD0N/b5/7+pX2JqQxp1zjIxE/T/dNfHfh8/8AFSaR/wBhC3/9HJX2Lqf/ACDrr/rk/wD6Ca68Psz6rhv4Kvy/U+SPhvIyeNPD864DfboSWHGNzAH9Ca+lvieY3+H2uKSrZtWwuQc9K+TLKRkhhdGZWUAgqSCDViS7unidJLy6dG+8jTuQfwzWUKvImrHkYHMlhcPOm435vPysfVHwhVV+Gug7RhTajj8TXz38Z2L/ABL1/d/DIij6eUlfQ/wn5+HOh/8AXqP5mvnj4y4/4WT4h/66J/6KStK38NHr50l/Z9Fen/pLPpnwYd/hTSmbktaxk59dorzH4UKqfGrxaijChZMD0zIhNem+Cf8AkUtJ/wCvWP8AlXmXwoOfjd4w9kf/ANGJWst4npYn4sN6/oaX7S3/ACI1r/2EE/8AQWr55r6F/aXP/FDWn/YQT/0E1885rnxHxnzmff76/RHu37L3/IK1v/rvH/I1R/af/wCPjQ/pJV79l7/kFa3/ANd4/wD0E1Q/ahOJ9C+klX/y5PRn/wAiRf19o8Zr6S/Z4/5JtD/19Tf+hmvm3NfSX7O//JNoP+vqf/0M1GH+I4uHv97+T/NHm/7RyofiFFuVT/oadR7mvNFRfMHyjgHHtX0x8QfhlZ+LvECarcarNaMIhF5axgggdOSa8z+J/wANbPwd4cTVoNUnu3e6WAI0QAGVY9j/ALIoq05XcugZnlmI9tUr8vu7nof7OCj/AIV1u7m7lz/31XAftIyf8V7aq3zLHYIVDdBlm6fp+Vegfs3/APJORyDi7mBx/vVxXxz099W+LulaXG6o93bRQqzAlQS7YzWk9aKO7FRcsopRXXlO++Ar5+Fmlh5BuWScbS33QJnA/Sua03Z/w0zMY8bTbuSR3PlnNZcPwX8UQxiOPxJbRxqSQkbSqoJPsarfDPR7zw/8co9Jvrr7VPDbyFpcsc5jPrzReXupoaniEsPSqU3FRlFXv2ueifH4D/hVuqZ/56wf+jkr5k2x5/1af9819eeOvDsfirw3c6JLctbRzujNIq5I2sGH6gV5z/wonT1Un+3rpuOP3Kj+tFanKUroWdZZiMViFOmrq36s8JVQowoAHoKWn3cfkXk9vncIppI92MZ2sR0/Co81yHyiVtBaKTNGaAFoopCygEt8gHUtQAo61q+B7qODx1osLEMzXaYUdua5i91RUYpb4c+tWvhq5k+IeiM5yxu0579aIv3l6l4aqvrNNL+ZfmfUPwQ/5AmuHv8A27c/+gpXoVeefA//AJAeuf8AYduP/QY69Dr0aex+kYP+CgoooqzpCiiigBp+9+NfIniOQt8EIn6E6xKMfSV6+u+/418ea8+74D2z4xu1mbj0/fPWNZaP0Z4+bRvSl/hl/wC2nnCsBk4GTQD681XLUb/euPlPzfkNGC+uYQFWQlfQmr1vrC42zRYOeq9KwN/vS+YcYzTsXFyidZFeQSfckU+1T7uAegriw5HRsfSpoby4iPyTPjuCc0WNlU7o7vw+4HiPScEH/iYW3/o5K+ydV/5Bt1/1xf8A9BNfC/hTV3bxNo8ckceDqNsNw4wPNXmvuXU2L6ZdFVLAwvgDqflNdNDZn13DjThVa8v1PjHQbO41K7sdNtQhnuWSKLe20bmIAyfrXX6t8LvGmlaVc6lf2unpb2yF5Sl2GIA9Biuc+GJFx4+8P2sbK08eowhos/MNjAsSO2MH8q+o/iu0cfw2115MBVs2z7dKinTi02zz8vy2liMNOpNu8dregfCMg/DfQWHQ2oxn6mvnT4zvt+JniEf9NU/9FJX0N8G5PM+GPh9lO4GzHP8AwI186/G4PD8TfEJlQqAySc918peR27fnxWlRe4j0c5V8BS+X/pJ9Q+CP+RR0g+tpH/IV5j8J/wDkuPjAf7L/APocdeneDVkh8J6THIhV1tIwy+nyivK/hDKsvxw8YMpBG2X8xJGD/Krf2T0cQvew68/0Zq/tNtt8C2h/6iCf+gmvnffX0N+1AwXwNaL/ANRBD17bWr5y8xfU/lWNZXkfPZ7H/bH6I9//AGWzu0rXP+vmMf8Ajpqj+1IcT6F9JKtfsrlv7J1zj/l5j799hqj+1SwW40LkdJKtL90ehNf8IyX9fEeM76+lv2c23fDSA/8AT1P/AOjDXzErbm2ggnHGPX0r6b/ZuO74YW7DvdT/APow1FGNpHFkEbYv5P8ANGd8WvifrXg/xUulWGn6dcQNbrLunL7sk+xrzLx58TtY8YaNHpN/p9hbxpMs++DdksARjk9PmrQ/aXZP+FiopYBvsUY5+przJJFZgF+9t4GetE3K7XQjM8XiXXqUud8t7WPpr9mxi3w4DHr9sm/9CrjPjhqg0X4v6Rqvkef9kt4JjHu2lgsjE89uldb+zLIr/DfAxxeTd/8Aarz/APacjkXx7ZSuNsctiioxbGSHYnrxxkVb/hqx6WJbjlNNx3XKe5eAPEa+K/Cttri2jWgnaRfKZ9xXY5Q8/Va84sWP/DT04/6dW/8ARRrqP2f1kX4U6UZVdWd55Bv4JVpnIP4gg1yemyJJ+1DcBWBxbOpx2IjORVvVROurKVSjhpy3cov8D0P4n+Irzwr4NvNcsYYJ54HjURzZ2nc6qenPevHP+F7eJiDnRdHORjAMn+NekftCsP8AhVWqAnGZYMf9/kr5aD42qXRST13DGKirKSehwZ1jMRRxChSm0rL82XLi4lnuJp5QAZZGkwOgLMSR+tM3/QfWqL39pGPnuUz6ZqrPrMK8Rxlz6ngVzNHzEmlua/megJPsKR5o40LSMFA65Nc7Nq104IV/LH+z1qk8zyNukbefelYylUXQ6C41iJMrEhkPY9BWZdXtxcH55CF/ug8VQMh/vUb/AHosYycpFjdgcHFdJ8MD/wAXC0Mf9PaD9a5Pf7103wtfd8RdBHreoP1ojH3kb4GP+0U/8S/M+qPgU27Qte9tfuR/47HXo1eafAJt+g+Ie2PEN0P/AB2OvS674qyP07Dq1NIKKKKo3CiiigBuOa+NdZk3fs/2r4x/xOpuP+28lfZfevi7VDu/Z6tj/wBRuf8A9HyVnU1R5uZr9xP/AAv9DzVm5NJuNMJ5ozWXKfnfKP3GjcaZmjNHKHKP3GjcaZmjNHKHKTRSSI4kjco68qw/hPUH8wK+1vg18RNI8beHLZftccOr26LHdWruA+4DG4DuDXxHkcnHOOKdHI8ciyRSPG4/iViD+Yqo+6z08tzCWBk2ldPdH6CWnhvQLDVn1a10TTYdQkz5l1HaosrZ65cDNeK/tO/EzTRoLeD9EvIrq5uWBvZIX3JFGD93I4JJxwOmK+drjxFr1xALebWtQkgUYVDcNjH51mFju3d+5Jzk+v1qnK6skeji89VSk6dKHLfc+lv2YPiVpsGkHwfr19HaTQyM1jPO4WORTyY8noQfzzXuOo+H9C1S7h1C+0fT725jwY55bdXZfQqxzX58KQCe/Tr2P+e9aVv4i1+3iMMGt6jHERjaLlsAfnRF2QsJnapUVSqw5ktj7W+J3xA0PwJo0095eRPfmMi2skYeZI2OCRztHvivIP2VdWbVvH2sXUmTcS2MkkjE8FmmQt+prwpdJ16/a2uPsWo3cl2p+zyMjOZgBk7SeoFQaZb6pNqC2emx3TXkmUEVvu8w45IwvPb9KXM27irZtUqYmFVw91bL1P0IvbG1voVivbWC6QEELNGGGfXBqp/wj2g/9ATTP/AVP8K+ENJ0/wAXatJNHplprd7JD/rFg8xyvOOcHjmn2eleMrySWOzsdeuJIGCTLGspMRPQNzx0qvaeR3/25za+xf8AXyPrj4VpbweMfHdvapHHHHqcQVEACqPJXsOnOa72906xvmVr2ytrkp9zzYw2Ppmvgq90PxhpdpLqF9pmt2cIYGWZ0kRc52glu/Yc1SsG1zULhbewm1G6nYMwjildmwOpxnoKSm+xlSzn2MVSlSfX8X6H3ufD+g9f7F0z6/Zk/wAK5L4Bsv8AwhEyLtAXU7sYAAA/et27V8bad/wkGpXYttOfU7mcAv5cUjswC9TjPTim6WusXs7WelNqEr7TJ5Vuz5wOrbQaan5E/wBtx9pGcaXdf1off97pOmX0vn3enWlxIRt3Swqxx6c1VudB0NbeUjSNOU7D832deOPpXw3YaN411C2+1WOn69cwHOHiErDjg96q61b+JNHMaasurWLSLuQXDyISo6kAnnrS5/I1nna5XJ0X6/0j2z9n74g6T4b1e70LW76O3tb6bdFKzfJHKONpOOARjnpX0Lqek6D4ktoHv9P07VrYHfC00KTp9VJyK+ANQsL3T7tbS+tLi2uCgIilQhsHoQD610djpfxF022aWzsvEttCqbiUWRUCYzkdqFKy1Ry4HNZ0qbozp8yX9an2b4w8U+H/AARoRutTuYLeKGPEFsmA8mOioo+mOmBXz38B/Es3iT48/wBpXCbZrtLmZlz90FDgflivELy6ubqYyXlxNPJnlpZC5z+PSo4ZpoJBJBLJG46OjFW568ik5N2McRnLrVoT5bRi72P0UuLe3vIWhuIY54mILJIoZTjpwaoN4d0H+LRdO+n2ZMfyr4AOoX24kahe/jcP/jR/aF8RzqF77Ynf/Gq5/I7XxFTlvS/H/gHr37WFnZ6f4/sobG1t7ZDYKSkMaqCdx5wBXj28f3efWmSzTzMGuJ5ZmAwGkcscfU03NZOKbufOYyqq9aVRK1yTeaTcaZmjNHKc3KP3GjcaZmjNHKHKSbsV0/wpbPxI8P8Avep/OuTJrqPhR/yUnw9/1+p/Ojl1R1YJf7RD1X5n1X+z2d2heIx6eJLof+OxV6dXlv7OzZ0PxN7eJbsf+ORV6lXQtj9IpL3UFFFFM0CiiigBucnjnmvi/UgR+zvat661Px/28SV9oYwSenNfJtnocl98OfF3ghVL6loOtXWyPuf3jSIR6gq3BqJnDj4SnSlGO7TPEqKkWGWSURrGTITt2AZOfT60yRGjdo5FZWU4IIwQazPztxe9hKKKMUyQooxRigAooxRigAooxRigBKcQVPzISOOCp5oHFdL4JsvB9613F4q1q/0o4U2stvbLIhPzFt+eR2x9aRpTp+0lypr5nuvw2DHS/hSNzfLHf7QeOPKPArzL4Hf8nEab1H+nXmcevlzccVo3vxM0TQNb8H2vheC6v9H8NRsjyXKiOS7MgxIQOxxVjRdc+FfhPxVJ440bUtZ1PUP381hpskARIpZQQQzeg3MKOp9FKrSm6fvr3Gr/ACS277G3HcXeueCtP0fwF4y0zw9qNle3R1KzuL0Ws11IXJWQNglxj8OcHBGBxHiLXPin4c8ara+JNa1G3vbjyA7wyqEniU4QhkGGHJ9+eap6RafDHWtKguNY8Ra5o+uYZr0i3WWKWQkksnp1wB9M8074meLtH1zWfD1vo/2o6VoNutvDcXJPnTDcrMzDtyvFJmVbEc1NTc7PS1pfp00Nn9pLxHr/APws3xDoD6xe/wBk74MWglPl48mNun1Oal+B97b+CvDOsfEbULZZm86LTLJJPlDFmHmMPYDg/SuR+NGv6b4o+J2r61o8jzWd0YzEzJtPyxRqcjtyprq7v4l6Z4f8HaB4Z8Mafpmr29rAXvjqFrkNcsfmKg9j61V9bmUK0PrdStOe17deulvzOp8AaDDon7Seo29nIn2O9sJ72xkD/K8EyblPsud30xUHwO+H2peGvGT6lda74bvEXTLmIpY6kJZSSowduOgwadoHxU8K3l74e8Ra64stXsLS50+4trW1xG8br+7K+w2qMe5rzX4J+ItL8MeOhqWrySJbf2fcQfu03Hc6gLx+f0paXOtV8NCpTs01zN3vtex6nZWnii7+CfhuPw34qs9BlW+ufOe5vvswlXLYAJBzzzXF6f4e8Q+I/jBo/h/xVrsGtpbAXdzcxXn2mGK3U73XdgcHAU/79Wl1j4f6/wDDPQ/DviDxFqGm3Wm3U1xi2tBIDvJAHPsak8NeIfh/8PbHXNQ8L6tca9rV5bJb2qX9kEREL5lBI6grj/vkULWwVJU5yg5S91Wv73bpykvxkv7Lx54d0nx9psKRfZNRfS7pU6qgkzCxx3Iqz8c/HPi7wx8RbRdG127tYItLtJEt1kzEzYOdykEHPGaoaR8UdO1vw7rXhvxVYafpNreQrJbT6bZYK3CkYZgPp1qz421H4R+LvEVtr2reJtYRhZwW89nb2QIcR9RuPIzkimwnVjUhKdKpZytfW217/oc9+0lYWdl8TppbOGOBb21huXSMAKHZeTx6nn8a81rrPi14qHjPxxd63DC0FqypFbRMeUjRQoz9cZ/GuUNB4WNnCeInKG1xKKMUYoOUKKMUYoAKKMUYoAKKMUYoAK6j4T8/EjQG7Lepn865swTLAs7RSLExIVyvBP1r0L4D6O1z4t/tyaPZYaXE0zyMcLuxkfl1o6o7cBSlPE01bqj6I/Z140LxM3b/AISa8P4bYq9Try39mmOSX4bza06ME1vVbzUYlIwfKeTanHuqA/Q16lWq2P0Sn8KCiiimWFFFFABXjPxg8G65pvi1fiR4JsjfX3ki31jSlfadQhX7rJ/00UdPUV7NUbKxJx0pNXJnFSVj5WstP8O+J/EC+JvA99Z2WvQSbrvS9QQx/P8AxK8WNyN+BHfNcb4g+HXxA1PW7u/m0e3LzSliYbiIJ+HzV9b+KPAPg7xRKJ/EPhnStRuVGEnntlMqj2f7w/A1mr8JPh+qhRoAwOB/pU3/AMVS5e55mJyuniFyvRXvpor99mfJf/Cq/Hn/AEBR/wCBMX/xVB+FfjzIH9ick4H+kRf/ABVfWbfCXwCCWGgAEDr9qm4/8er5k1rR7KHx+umotwlo00oaIXMm04c4By3PSl7NHH/q7h+7+9f5GP8A8Kr8eZI/sTp1/wBIj/8AiqB8K/HhAI0Tg9D9oix/6FV3/hJvBesePdU8E2Hh/ULWfTvMX7W11JiZ4+HJXPyAnpXZfs++FdF8Sa00Ot2st5GFlwXu5ckqeOjDij2aD/V7D9396/yOA/4VX48zj+xR/wCBMX/xVH/Cq/Hn/QFH/gTF/wDFV9aD4S+Ae+gj/wACpv8A4ql/4VL4B/6AP/k1N/8AF0ciD/V3D9396/yPkr/hVfjz/oCj/wACYv8A4qj/AIVX48/6Ao/8CYv/AIqvrX/hUvgH/oA/+TU3/wAXR/wqXwD/ANAH/wAmpv8A4ujkQ/8AV3D9396/yPkr/hVfjz/oCD/wJi/+Kpw+FvjzH/IE/wDJmL/4qvrP/hUvgH/oA/8Ak1N/8XR/wqXwD/0Af/Jqb/4ujkQv9XcP3f3r/I+Sx8LfHf8A0Acn3uYv/iqVfhb46BY/2CPm/wCnmLj/AMer6z/4VL4B/wCgD/5NTf8AxdH/AAqXwD/0Af8Ayam/+Lo5A/1dw/d/f/wD5L/4Vd486NoO4e11EP8A2akPws8d/wDQBH/gVF/8VX1r/wAKl8A/9AH/AMmpv/i6P+FS+Af+gD/5NTf/ABdHIg/1dw/d/f8A8A+S/wDhV3jvp/YZ2+n2mIf+zUH4WeOz/wAwTH/bxF/8VX1p/wAKl8A/9AH/AMmpv/i6P+FS+Af+gD/5NTf/ABdHIh/6u4fu/vX+R8lf8Ks8d4P/ABI+cYH+lRf/ABVOb4WeOW/5gZA/6+Yv/iq+s/8AhUvgH/oA/wDk1N/8XR/wqXwD/wBAH/yam/8Ai6ORB/q7h+7+/wD4B8lj4WeOx/zBSf8At5i/+KpT8LfHX/QC/H7TF/8AFV9Z/wDCpfAP/QB/8mpv/i6P+FS+Af8AoA/+TU3/AMXRyIP9XcP3f3r/ACPkr/hVfjvr/Yf/AJNRf/FU4/C3x10Ghcf9fMX/AMVX1n/wqXwD/wBAH/yam/8Ai6P+FS+Af+gD/wCTU3/xdHIg/wBXcP3f3/8AAPkr/hVfjvtoYH/bzF/8VR/wqvx5/wBAUf8AgTF/8VX1r/wqXwD/ANAH/wAmpv8A4uj/AIVL4B/6AP8A5NTf/F0ciD/V3D9396/yPkr/AIVX48/6Ao/8CYv/AIqj/hVfjz/oCj/wJi/+Kr61/wCFS+Af+gD/AOTU3/xdH/CpfAP/AEAf/Jqb/wCLo5EH+ruH7v71/kfJX/Cq/Hn/AEBR/wCBMX/xVH/Cq/Hn/QFH/gTF/wDFV9a/8Kl8A/8AQB/8mpv/AIuqmsfCvwJb6TeTx6Fh0t5GU/apuCFJz9+j2aF/q7h+7+9f5HyqPhX47JAGjKSeg+1RZ/8AQqP+FWePMkHRMYODm4jH/s1auiaTp7+NJLO4F09qsO8oLqUgD6bufpWXovizwl4zXXU0TQNQ0t9OyVL3chLqcgHgjYeD8pz1o9mg/wBXsP3f3r/IP+FV+PP+gIP/AAJi/wDiqQfCvx4Tj+xR/wCBMX/xVesfs7eDPDfiK1uX1mwku2W2icF7ubIJLZ/i9q9c/wCFS+AP+gD/AOTU3/xdHs0C4ew/d/ev8j59g8H+Jp/CVro/iq50nQtEtJDJJOZEMpHU8g7R9Sa3PD+h/wDCdaengzwLb3Nl4KDAarrrIVN2ufmigJALs3QuOB2r2a3+Enw5iuhdP4P0u5mU/K13F9oK+hHmZxXaQ28cUSQxxqkSAKqqAAB6YHGKFE9Wjg409b62tfrbsQ6Xp9tpum22nWMK29pbQpDBEnREUYA/ICrlFFWdgUUUUAFFFFABRRRQAUUUUAI33W+lfHXiMf8AF0Y8ruH2if5T3+ds496+xW+630r478Q8/FONQAW8+f2/5aHjt1+vFNAztvFVjp8Ub38Fvai7niXz5FRRI4I7nrzUX7K2f7ecHnCzjOPccVwp+HGp6F8RNY8ZXHiiS+s9QWUxWjKwIDc7TlsfL0GMcdh0ruv2WFI8QSHqCs2D7ZHFDA+kx3+tLSDv9aWkAUUUUAFFFFABRRRQAUUUUAFFFFABRRRQAUUUUAFFFFABRRRQAUUUUAFUfEP/ACANR/69Zf8A0A1eqj4h/wCQBqP/AF6y/wDoBoA+Q/Df/JRm/wCuC9s966v4hWWnWtrqEllZ2ltJMhM5gjVd7453Y7/4n1rlfDe4/EZ1Xgm3AB9MnrWXpPw61TwKPEl1qHiebWRqZLqGBGep8x8nlznHHYH1GKA9n/ZR/wCPS8/69Yf/AEJq92rwn9lH/j0vP+vWH/0Jq92qWAUUUUAFFFFABRRRQAUUUUAFFFFABRRRQAjfdb6V8eeIAG+KcQOFxcznd1x+8NfYbfdb6V8deIsn4qIuMqZ7jIxyfnNNAyE/FC48QfEDVPBb+Hbm1isFljF07t83l8ZYYxg9sV3H7K+7/hIJN39ybp06jpV3xdHGtmHVF3PCA7hAGcY6Fu9Uv2WBjxFL06TdBjuKGI+kx3+tLSDv9aWkMKKKKACiiigAooooAKKKKACiiigAooooAKKKKACiiigAooooAKKKKACqPiH/AJAGo/8AXrL/AOgGr1UfEP8AyANR/wCvWX/0A0AfInhtivxGdgpbFuDgVn6Z8SpvH0XiG3m8PXWlDThhHkJO8HI2vno/GeO2R6Vf8N4PxGYEZHkDvjvXZ/EyNYrG7KxxoZYyzmNQu846nHU+9UB0P7KP/Hpef9esP/oTV7tXhP7KP/Hpef8AXrD/AOhNXu1SwCiiigAooooAKKKKACiiigAooooAKKKKAEb7rfSvjvxB/wAlUi/6+J//AEM0UU0DO+8X/wDILT/rl/SqX7LH/IxTf7s38xRRQJH0oO9FFFIYUUUUAFFFFABRRRQAUUUUAFFFFABRRRQAUUUUAFFFFABRRRQAUUUUAFUfEP8AyANR/wCvWX/0A0UUAfIfhv8A5KOf+uK/zrtfid/yDZ/+ubfyooqhG/8Aso/8el5/16w/+hNXu1FFSxhRRRQAUUUUAFFFFAH/2Q==">
            <a:extLst>
              <a:ext uri="{FF2B5EF4-FFF2-40B4-BE49-F238E27FC236}">
                <a16:creationId xmlns:a16="http://schemas.microsoft.com/office/drawing/2014/main" id="{1C911C71-3366-D74F-A0AB-EA1EBF72DD1A}"/>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FB919047-E5DB-B54F-AF9E-FE7CBAF2E683}"/>
              </a:ext>
            </a:extLst>
          </p:cNvPr>
          <p:cNvPicPr>
            <a:picLocks noChangeAspect="1"/>
          </p:cNvPicPr>
          <p:nvPr/>
        </p:nvPicPr>
        <p:blipFill>
          <a:blip r:embed="rId2"/>
          <a:stretch>
            <a:fillRect/>
          </a:stretch>
        </p:blipFill>
        <p:spPr>
          <a:xfrm>
            <a:off x="2448824" y="3001991"/>
            <a:ext cx="2269764" cy="1224952"/>
          </a:xfrm>
          <a:prstGeom prst="rect">
            <a:avLst/>
          </a:prstGeom>
        </p:spPr>
      </p:pic>
      <p:pic>
        <p:nvPicPr>
          <p:cNvPr id="8" name="Picture 7">
            <a:extLst>
              <a:ext uri="{FF2B5EF4-FFF2-40B4-BE49-F238E27FC236}">
                <a16:creationId xmlns:a16="http://schemas.microsoft.com/office/drawing/2014/main" id="{B10ED710-2DA4-DB40-8804-E94B83ECEEE0}"/>
              </a:ext>
            </a:extLst>
          </p:cNvPr>
          <p:cNvPicPr>
            <a:picLocks noChangeAspect="1"/>
          </p:cNvPicPr>
          <p:nvPr/>
        </p:nvPicPr>
        <p:blipFill>
          <a:blip r:embed="rId3"/>
          <a:stretch>
            <a:fillRect/>
          </a:stretch>
        </p:blipFill>
        <p:spPr>
          <a:xfrm>
            <a:off x="5866681" y="3001991"/>
            <a:ext cx="1447800" cy="1422400"/>
          </a:xfrm>
          <a:prstGeom prst="rect">
            <a:avLst/>
          </a:prstGeom>
        </p:spPr>
      </p:pic>
    </p:spTree>
    <p:extLst>
      <p:ext uri="{BB962C8B-B14F-4D97-AF65-F5344CB8AC3E}">
        <p14:creationId xmlns:p14="http://schemas.microsoft.com/office/powerpoint/2010/main" val="110463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5F232-E860-D946-8DAF-1C90203B5EC2}"/>
              </a:ext>
            </a:extLst>
          </p:cNvPr>
          <p:cNvSpPr>
            <a:spLocks noGrp="1"/>
          </p:cNvSpPr>
          <p:nvPr>
            <p:ph type="title"/>
          </p:nvPr>
        </p:nvSpPr>
        <p:spPr/>
        <p:txBody>
          <a:bodyPr/>
          <a:lstStyle/>
          <a:p>
            <a:r>
              <a:rPr lang="en-CA" b="1" dirty="0"/>
              <a:t>2. </a:t>
            </a:r>
            <a:r>
              <a:rPr lang="en-CA" b="1" u="sng" dirty="0"/>
              <a:t>Membership Scholarships</a:t>
            </a:r>
            <a:endParaRPr lang="en-US" u="sng" dirty="0"/>
          </a:p>
        </p:txBody>
      </p:sp>
      <p:sp>
        <p:nvSpPr>
          <p:cNvPr id="5" name="Text Placeholder 4">
            <a:extLst>
              <a:ext uri="{FF2B5EF4-FFF2-40B4-BE49-F238E27FC236}">
                <a16:creationId xmlns:a16="http://schemas.microsoft.com/office/drawing/2014/main" id="{576F5A0C-9768-974E-92E9-A4A6E23C15A5}"/>
              </a:ext>
            </a:extLst>
          </p:cNvPr>
          <p:cNvSpPr>
            <a:spLocks noGrp="1"/>
          </p:cNvSpPr>
          <p:nvPr>
            <p:ph type="body" idx="1"/>
          </p:nvPr>
        </p:nvSpPr>
        <p:spPr/>
        <p:txBody>
          <a:bodyPr/>
          <a:lstStyle/>
          <a:p>
            <a:pPr fontAlgn="base"/>
            <a:r>
              <a:rPr lang="en-CA" dirty="0"/>
              <a:t>Many organizations have scholarships available to members and their families. </a:t>
            </a:r>
            <a:r>
              <a:rPr lang="en-US" dirty="0"/>
              <a:t>​</a:t>
            </a:r>
          </a:p>
          <a:p>
            <a:pPr fontAlgn="base"/>
            <a:r>
              <a:rPr lang="en-CA" dirty="0"/>
              <a:t>Example A.T.A. </a:t>
            </a:r>
            <a:r>
              <a:rPr lang="en-CA" dirty="0">
                <a:hlinkClick r:id="rId2"/>
              </a:rPr>
              <a:t>(AB Teachers Association)</a:t>
            </a:r>
            <a:r>
              <a:rPr lang="en-US" dirty="0">
                <a:hlinkClick r:id="rId2"/>
              </a:rPr>
              <a:t>​</a:t>
            </a:r>
            <a:endParaRPr lang="en-US" dirty="0"/>
          </a:p>
          <a:p>
            <a:pPr fontAlgn="base"/>
            <a:r>
              <a:rPr lang="en-CA" dirty="0"/>
              <a:t>​</a:t>
            </a:r>
          </a:p>
          <a:p>
            <a:pPr fontAlgn="base"/>
            <a:r>
              <a:rPr lang="en-CA" dirty="0"/>
              <a:t>Could include employers, clubs, cultural organizations, religious affiliations, or teams.</a:t>
            </a:r>
          </a:p>
          <a:p>
            <a:pPr fontAlgn="base"/>
            <a:endParaRPr lang="en-CA" dirty="0"/>
          </a:p>
          <a:p>
            <a:pPr fontAlgn="base"/>
            <a:r>
              <a:rPr lang="en-CA" dirty="0"/>
              <a:t>Example: </a:t>
            </a:r>
            <a:r>
              <a:rPr lang="en-CA" dirty="0">
                <a:hlinkClick r:id="rId3"/>
              </a:rPr>
              <a:t>Indigenous Post-Secondary Scholarships and Awards</a:t>
            </a:r>
            <a:endParaRPr lang="en-US" dirty="0"/>
          </a:p>
          <a:p>
            <a:endParaRPr lang="en-US" dirty="0"/>
          </a:p>
          <a:p>
            <a:endParaRPr lang="en-US" dirty="0"/>
          </a:p>
        </p:txBody>
      </p:sp>
      <p:sp>
        <p:nvSpPr>
          <p:cNvPr id="6" name="Text Placeholder 5">
            <a:extLst>
              <a:ext uri="{FF2B5EF4-FFF2-40B4-BE49-F238E27FC236}">
                <a16:creationId xmlns:a16="http://schemas.microsoft.com/office/drawing/2014/main" id="{830457B7-273D-0045-B167-59FA95FD30A2}"/>
              </a:ext>
            </a:extLst>
          </p:cNvPr>
          <p:cNvSpPr>
            <a:spLocks noGrp="1"/>
          </p:cNvSpPr>
          <p:nvPr>
            <p:ph type="body" idx="10"/>
          </p:nvPr>
        </p:nvSpPr>
        <p:spPr/>
        <p:txBody>
          <a:bodyPr/>
          <a:lstStyle/>
          <a:p>
            <a:r>
              <a:rPr lang="en-US" dirty="0"/>
              <a:t>Optional sidebar title/text/date</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DmAL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CQBk8CjNABR3prEY7GvL/HXx7+FHg7VJNM1jxXbtfRHbJbWcT3DIfRigKqfYkGgD1KjPNcJ8NPix4A+IzSReE/EdveXUI3SWrK0UyqOp2OASvuBivMP2rfjt4n+EWuaTp+i6JpV7FqVs8wlvPMO0qwBACsPUd6APoncPUUtfCV/+1d8aNKtrDVNW8GaXa6dfp5lpJcafPFFcJ1zG5Ybhg9QT2r6e+EnxEg+Lfwjn8RadbTaZdyRT2ksAl3GKcL1RhyQcggnBoA9Por8/P2PfGfivWP2iNLt9c8Tane2ht7wyR3V0zIQIHIyCccYB/CtT4kftAeM9c/aN06T4aSS3VrptwdN0/T1BMWpF2Al3rxwxUYPG0KCCOtAH3fRXy9+3n4h8QaJ8M/CV5p1/c6NfTaj/AKQLS5b5W8liU3DG4A98DOOleA6f4t/aA8M/DzR/iba+MtUuPDt3cPApa5NwsTozJiWNxgAlTg8jpzk0Afo/RnnHevDPgr8ZLzx/8BNd8WXkENrrWiWtyt15GdheOEukgB6Zx93nkenFeW/sgfGj4n/EX4qf2H4j1qC80u3sJbmZBZRoxwVVPnUA/eYUAfYtGaRulcR8ZPiR4f8Ahj4U/t7XX3CSVYbe3VhvmckZAHsMk+gFAHcZoqDT7mG9s4L23bdDPGskbf3lYZB/I1PQAUUEgdSBSbh6igBaKKKAELLjlgKNwqhrj6jBot5NpVnFeX6QM1vbyy+WssgHyqWxxk//AKxXw98G/wBoLxh4d+OupW3xQuLiK01a7+zahBOu0aZKvyoyp/Co4VvVfm5IFAH3e7qMjcM+nevAf2q/jfrvwf1Pw2ulaRYalbalHcNMtwzKQYzGBtYezmvPP2zfib4h8B/GPwjf+E9SaO4s9OeSaJmLw3CPJna65+ZSF+o7HpXl37WPxY0L4s+GPA2rachs9RtFvotSsCwLW7t9nKkH+JG2ttPsc4ORQB7v+0R8Ytcs/wBmPRNesoxo2t+LlWMC3lJNvEQWfY+Ac7doz1G445ANeW/spfs5eHfiN4En8V+MLvUVhluHgsYLKVY/lTG52JU5+YkAex9a7H9rTwhcXn7K3gbVrOJ3Gg29q84UfcilgVSx+jhB/wACqz/wT6+IWkt4P1D4f6jfw2+oWd091ZrJIB50LgblX1KsCT7PnsaAPnb4i6DrvwF+OCwaVqDmXTJ47zTrplwJYW5AYd+Mow6H5q95/b5EHiL4V+BPGtnDiO4cMrnqsc8IkUH8QK82/bq17S/FfxxtbHw/cRX0llZR2EzwHeDOZGbZkdSNwGB34r3z9p7wnc2v7HdnpMyg3OgWenmU46NEqo/8zQB8/wDxW+IFvqH7KHw08ItZubuRpJmuGiykcds8sAVWP8bZBOOgxn7wr6z/AGRPDGn+F/gbosNlqltqf28NezTwNuTzJMZQH/ZA2nPcGvA/2cvBNl8YP2V9Z8HXbRx6hpOsTSaVcHlrZ2jR1z/sMTIrex9QCL/7CFp8TNF8ZeIfDt9ayQ+GrCR4tQiugf3F2Ogh9WIGTjgjB9KAPnPwjpniq3+JGr6L4SkZdXWLULVdpw7xqjiRV9GKZA969b/YF1bwZpvxOurPXYPL8RXUPk6NcTH92p53xAH7sjDoe4BHflPhj4d8SaT+2dJqH/CP6qdOXxLeRG6Fq/lBGkkXduxjb7103xy/Zv8AEFx8eNPufAcTWmma9ObuS6jBCaXKhDSOSOgyQyjjJOB0zQB1H/BSNl/4QDwomeuqyH8PKNfP+o/Ey41/4E+GPgr4W0S7nuBcGW+dRua4fzGdY41HONzZJPoPevor9unwd4u8QeA/B+l6DpWs+JruynP2qa2tDLI+IgvmOIxgFjknAAya9K/Zh8Dab4V+Evh+SbwvBpOvy2anUWktBFdGTn7+QGz9aAPPfDHga6+D/wCxz4sj1vbFqt/YTXF4g58lpVEaRk9yoYAn1PtXnv8AwTa0tZPF3izWm+/bWENqPpK5f/2jXvP7Z979m/Z48QwDc73fkwKqKSTmRT0H+7Xxd8BfjdrnwcXVLfTfD+nX6ao0T3Bu/MWX92GCgEHAHzt2PXrQB+lHiDWNN0LQ73WdWvI7SwsoWnuJnOAiKMk//W79K/NX49ePPEXxk8S6t4sS0nXw1oe2K2jx8trDJJtUsf8AnpIcE/l0Ga9Q/bK+Lmt+KTovw40qzubYT29td6jEitm4nlVWSBRjLKpYdOrfSvMj4g+IPgv4S6x8O9S+H32DS9Uk825vL3TZ47neCNp3EgcbRjIx19aAPtv9kXxSPFHwF8O3MsmbiyiNhPubLbojtBP1Xafxre+MPxY8G/C/So7zxLfH7TMCbWygXfPOR6DsOnJwK+cf+CcficeT4r8IzMo2GLUoF7tn93IfoMR/nXimpy6l8dP2lBZX2oSQLq2qPbW8jZIt7ZC21VU8A7F6f3iTQB7JqX7amqXGprb6H4DtUtpJFWM3V428gnHIVcd6+rPFHjHRPB/haHxB4uv4dMtW8qOSRgSqSuPujHJ5z+Vch4U/Z/8AhH4f06G0g8E6bftHjNzfxefMzddxZunPYYA7V4N/wUX8YbpvD3gS2nIVA2o3i7+MnKxBh643kfWgD608KeKvDPiizW78O69p+qxMobNtOrkAjuo5H41tg5HHNfn54Y/Ze+J//CPeHPF3hzWbaN7+GC6mt452trq1DkHIJ+ViqnP3gc8Yr760q3NnpltaNcTXJhiWMzTNl5CBjcx7k9TQBZPSvmv9sb4Ejxzpb+NPC1qg8TWUX7+BF/4/4VHTj/loB09Rx6V9KU0r8pHTjtQB+V3guLVPiZ8UPCPhvxBdTzrvg0snkSLaxkkpnrkLuGe3HpXWftCfAXW/hh4hhuLbzdS8MXVysdvegZMBZuI5sdG54PQ/XivrS9+BOmW37R2i/E7Q447e2zNLqNspwouChCzIP9rJ3D157mvZtV0ux1XT59P1S0t720nG2WCeMOjj3UjBoAowaNY3ng6Dw/f2kdzYyaelrNBKuUdNgUqR9K+UPHn7Fcs2sy3HgzxVb2+nytuFrqETM0XooZfvAe4zX2NDGYxjOQBheT0qSgD5x+Av7K+h/D/XrfxN4i1Ndf1i1bfaoItlvA46OAclmHbPQ8177rGkWOtaVcaVrFpDe2VyNs0Ey7kkGQcEfUCtGigDJ0Hw5oXh+3a30HRdO0uJyC62lskQYjoTtAz+NXYbWOEuYYY4/MfzH2gLubuTjqTgc+1WaKAITwQpNKGG3KMG9we9Vtcn+zaRfXLNsEVvI+4dsITn9K+ZPgLo3xqvvhhpOueGPiVpsNnqDTSW2mazpqy+UplY/LKMuQeTtxhelAH1MM5OcEdqaFDDaxOefwrxm3s/2nbdVC638Lrs46TW14n/AKABV/8At74/6fDuvPAHg7XGx00/W5LXP/f5D1oA9Y25zx1681hax4J8H6y7Sar4W0S9kbq81jGz/wDfRGf1rh4PiN8SrWIvrnwQ1mMKRuGm6va3hx7DK5pyfHLQrOLzfE3hLxx4Yj3bd+o6HKUHvui3jH40AdVrnw68I614j0PxFqGjW8mpaGc2M20fINpCq394LnIB6EA1v61p66pot7psuRHd28kD4PIDqVP86wfB3xJ8C+MLprPw34m0/ULxYzI1qkuJlUdyhww6+ldWrbuxFAHz9+zl+zdD8K/EEnia88RS6jqklu9sIYY9kCxMwODnlj8q+nIr5h/aA+G/i74N/FOXxVoqXSaS1+b3TNSiQlYGZtwjc9iCSOfvCv0gOeKgubWC5haG4himifIdHXKkH2NAHhH7J3xq8QfFiy1c+ItHsrMaNFD5t9A5CzO4b+E8DAQk4Jxla+U/FNrqXx+/ad1Ky0i6RFvruSK3nkBdIbaFSA/HVcLn/gQr9ArHwJ4Z0rQ9W0fw/pNroFvqiuLg6ZEsLbmTZvXA2hsd8GvkT4jfseeKdBnOqfDnxB/aqxEPHbXD/Z7tcHjbIPkY+/yewoA9m/ZU+GHxA+H02vReNvEEuoQEpDptut680IQctIFb7pOFAHb5q98QELg81wH7Pmk+KtG+Emi2njTUr6/154zLdveSmSSIscrGWPJ2rtH1zXoAGBQAUHpRRQA0LznPf0p1B4Fef+P/AIv+C/Afia10HxRdXFlcXVi95FItu0iMqkgqNoJ3cHjFAHoBpAwIJHIFeJD44a54nkeD4Z/C/wAQa+ucC+v/APiX2n/fbjP4YFW18O/HfxHEG1rx1oPhCBjkQaHp32qYL/daWY4De6igD2B5VjQu7BUXksxwAK4jxF8X/hroMv2e+8YaXJdbtgtbOX7VOW/u+XFubP4VxGkfDT4Wazf3sPiLxlq3jm/0y58u8i1rXnlW1mHVDCpVF57EGrvgHx78M7H4t6h8J/DfhmDRtQs4/NSW1tYktrkbFc7WTnIDfxAcg0AavhT49fDHxFrx0CDX/wCz9WErRfY9Tha1kLg42/OAN2eNpIPtXpquG5UEj8q+M/D0HgjT/Fnx88T/ABC0ODWdGtNbWJYTb+Y4dp5/unrGSSo3gjHUniuw8DXnhu50zw9P8MPjTrnhpNcdorPQ9WMepxROg5twknzxHpjD89s0Ae0fHTVm0P4PeLdWj/1ltpUzIPcqQP1NfNN78Kfid4kf4e/8ILqc2hReG/DNqPt807pH9ok3SHy1AO47XAY4x2J7V6X8V/CPx98R+ANc8MNqPgXVrS+tjGrwRT2d0/zZxhi0eT05IFee+Jf+GmNB1DR59Ih1zSNKjWNbq2TyNTtrYKgRmURgyFMKTs2jaeh70AZ/gTQ/2htQ+MPijSbH4jrPe6JbQ2t5f3MRe2kJxIsQXGNw3sc4zwazPBnif9ovTdG8feLNM1bTL3R7C9nlv5777jSRqTI1sp6LgDgYGSAO9dp8L/jL8ZPEXiXWdN0yx8H+IbHSF8y8vXjl01shMtuVzuXBDLkxjBHYVkaH+0F41k+C3irxFr/gS01TSzfzWtjcssTWUe8qBBLGCpkQFsbgOR15BNAFHw58efjno/waj8Tah4Ss9R0gWzQwa/PIu8vkorMm/wCYhv8AZ5xXV6X+1hNb6T4QXX/B+oWd5qc8KXkrxMkU8BUq09vkDPzFCByME81s+HPj18Ib3TtJ8FeIfDKeH9Ou9MS6ls7zTAtjCzHcEC7cFGyWVwMH2NdjoupfB74maZdeLNP0vSNVbwoZLaJ5oARaiE7kaNegRtoZSByOOxFAHjWkeA4/in+0p8Q9Xj1q78Py6TKsWk39jKI5FnTAJC/xqAp3D/aFewWfj3xr8OZIbP4uWNveaOziKPxVpaEQoScL9ph6xem4ZX86+X7XQbx7d/FPhrxbqNj8R41bULLRbcbZroTzbi6sx2yKIyQUAJOMEY4rsPiZ8U/iPqnwN8X+EfHXg2eC+tbiLTW1mGJo4LqXzFGCjAYYqAwK5Bz0XpQB9n6feW2oWkV5ZTxXFtMgkimicOkinoVI4IqxXEfArwuvg74T+G/D+SZbawQzHGMyP8zcduT0rt6ACmuu4dvfNOooARRiloooAKKKKAEYblKnoeteBfE61Y/tffDi6jhWYvoepqsbj5WZIpMA/wDfQr349K8T+LTLZ/tNfCK+kyEa21mJiq55+zpj+dAHzzpP7RfxS/4XXf2ug6Td6m18zWcfhu4kMscNwgwxj24KqCpOM9M5Petbwtpvxov/ANphbbxUPEXhW115RJejS3f7KFEIJRHyyAgjnByCTW/46+O3wl0b486brcHhjSNZjhhLNr2nB1u4JmVkYOmAJODj5skAn6VlXn7S3ju8+Ncdn4L8P6lqWkaqiRWei6rAsLtKFIMkbqu5V4DEEkcN0oA9R8D/AAJuvDXx/wBT8dw6xYXuiXkUsUtjJEzyqWC7dxYkM2VyWOOSa3vAXg/4VSfGfxF4q0XUEvfGEMjx3tuZNjWK7VTCw4HGFHz4IOevNeBeHvBvx/1L9orVNQlMngK61qFpLy+s4RNaNGoXgfeVn7AnBzu5Fen/AAK+BPjrwX8YNQ8deI/Glpqq3SSxS/umea6VjhTITgKcAHgn06UAcdNdNY+GfjTLeeF9S1vQdR8X6hBrE2n3Kxz2MCKjrKAykOvzHPTHHbJHK3+m/s5eLvC+i+JNB8QjwTPoir/aFjtC39zgqqspyN7g4YtHuOM/Lnit3W/Hmn+BfBHjm013wzd6vpPivxzqMM7R3HkokQ8lZELD5gxUMV4wdpzXV61d/s8fE/QLr4daLcaTpk1lpccmm6qlom+GMEMyRs2GLjGGQnJ3E0AcFBZ/tBfD74XWMOn67HrYvdXFxp9lZyfa7qaBAs3nwuDveJ+QybSQCWIAJr0/4Z/tB6hp2jW1r8YvCnifQdQlvGUahLozxWSo0mE3McEbQRk4PAz9eNvfgLC9z4F1L4Q/ETbDb2zXUly2oFieArXcEbfKoLAh1z1YDtVv4QaL+0V4Hna88X6vBJ4I0uzvLi6jkuYJxIvlSSKYyBvI34I5wBke1AHEeEPiBpnw78aeNvFWoeH28R/8Jh4gvtPitInxM9qsjs5XghgS8Qx3rvtM+OnwIuvCZ8G6t8ONZ0zQYJx5lnJpavbwSA5y21sg5OehPNS/ATVvgDHovhLUdU1zSo/Fmh2zDfczvGY5ZGJbCn5WIzjPsK7PxN4F+HPiDwl4w8HeEfG2n2WqeMpxqFxIb9Lks6urHC7s7TtIIySNxoAraH4n/Zy8SfEKHxpbeItMg1iOw/s7yb8tawmHAAXZMqpwMAbT3qpqXw88F/Cn4TeN7vwVqFzdp4jeG1OboTLHvYRqiEdSPNY5OTz6CtC5+AVrqHjDwVe6kuk6romjaH/ZWoWskO1pnCACVSOpyO+CKw/BPww1bwLp2keDNUj06Qan40jvI5bNnIktIYTKNwc8MpXZ64AJzjNAHlXifS/C9h8S/iH4Z8eXVj4f8Q3lpbQ+G5nt2a0hZAvlT+ahLRu2ANxAC5JJ7VoeC5viB4quPCPwx8fPe3Uun+Ki7m4GXe0t4wclj/rE3MhV+hBHJGKofEHVPjB8Pf2mNe8Xw+G5NXuLqN4bWU6fJNBNZ/KVClDlSAoHXqDxX0B8K9QuPHfxffxdf2jWrad4WsIjauOYLi6jE8i8gHIVtpzjoOKAPbFGCcYx7dqdSAYpaACiiigAooooAKKKKAA9K8j+M8fl/Ff4S3uDldauYN3oZLZ//if0r1tuleVftALJBf8Aw51RGCfY/GVmJGP9yVJIj/6GKAPPf2jPDvwX0f4keDvEni28u/DmoLdpPG9lZq9tcGOUOROADjnGT6Gp9Y/aa+Hmn+OPEej3trY/8SiEDR9VtF+1x3chRSUHljKYZiPvAYU8g1m/th/Crwfdatp3xO1/UrrT7KG4gttaS3hMpni3AKwAxtOAQT9KxZ4/g78LPjnpKaHpNrJpvivw80ySTXZWC1iaPERjLZP73YcsWyNxx1xQAWX7SfxG8Z/C/VLrwn8Or/8AtizUifVLH57S3Iw2Qjq25iv/ACzyTgg1v+FF+PHxFvfh34vuLdPDMemyyLq+6Yw/boi4Bb7ORkbgrAgjGSCOOlTwv8evh/pPwc1RPhl4N1LS72xtppltY9NaeC3lRMiSeUHDLkLli27H0rR+G3xc+L/xE1jwbrWh+CEtvC9y72+tXDyo8TMGwZEPDJjBxnOSSPegDl7m++HFr4Xs9S+I8mpi1j+It9JZpagOhffktOrdYgBztyeeBya7/VvgV8GPHXifXfEFrdwzSSWrWdxBpt1H5NpOVBWZVX7sgGDz8vfFedaV8P8ATfGWmWWp+LNa06x8JeHfE+tXurW07FXuAJUbHB5UKpBI5Ac461Lof7Nem58a6voPioyx3MEsnhy20DVDGPmRisUp5LKflXk9M0AbPh/9lbXvC2oWt94Y+K1/Z3FvaXFujvYB1USux2qu/AQqRuHdhuGOg6JvC/jDwH+zFqPgrxFqlnqV9LMunafdQGRt0VxMqfOGGQVDtwM8CvNNO0L9o7wn8LfC/iLTdf8AEd7qS6gYLvQL23WUWsau6Iztne6EBcjPAbPavZPCs/xI1bSfDNj8SNLsbbXIdemuAls2EuIYLeUoxwSB+8ZPyBxQB5Zp/wALv2ffiRqniLVNO8cQQtdXcdqkCvBbtbeTtDNArfeEgX7/ADnJPXNa2tfsteGbn4reGr7w3FbQeCorFo9USDUHW6aYJJtkVh1DExg4I6H1rE/4ZGm1L4c6bNO9lZ+Mrm8+1amWkb7PHEzEmGNUGBgEe3XFaU/7Ncun/EPxJfaFa32l+GoNGA02DTtUeKe8vdinryVUMGBz6jFAFNfgP8X/AAZp2u6j4P8AGGpvfnU1bRrKz1T90bYsSWuPOAyQAoIUnd713Xxd1X4g6X4W0C5SwkvvHFj4aurqRNMh83ZdM1tbmREA5wJXbAHY4rz7w74e+P8A4N8LeANRtda8U395daiU1bR7oLPHa2/mADeWy3K57nA9K9E/aZ8V6h4Ttdd8RabPJa6nYwaZa6VJG4G+5lnleSMg/fTYse5e4NAGR8Kv2iPEE3j1fBfxK8NSaLcqLOxM0Sbz9vlzjzSDhBJjgAHByCfT0v8AZ/U32neJPFTDede8QXU8MnrBGfKj/AbG/OuD8P3epeIvAvibxB8TNC8NS+MPC0oeA2CMrxXHkBoDJzguN67QScZ7V7b4E0VPDvgvR9DiAxZWccLMBjc4Ubm/Fsn8aANxjgU0s2eOmMiqOr6zpOkxJJq2q2WnJI4VGubhIg59AWIya+KYPiB8U/iB4k+I/jDwt4q1e1tPDK+bpFhZxrJDMnm7AhTadxKAt3OT1oA+wde8eeENC1NdK1XxNpdrqTAMtm84Nw2fuhYx8zE4OAASccA1e8O+ItL12S9hsZZjPYSiG7hnt3hkicqGGVcA4IIIPQ1y+g/D3wzP4N0qxvNOZpknttTnuGYrcz3yAMJpX6u+4nrn06cV0fiHxP4d8OyQLresWGmyXj7IPPkCtK3TgdTQBu0U2Ng6blIKnkEHNOoAKKKKAA8ivMv2krd5PhkbxQN+n6rY3gJ/hVLmMk+2FzzXptcn8ZNPbVfhV4nsUXdJJpk+zp94ISOvuBQB5P8AtS/DP4h+NdI1E6N4/ji0IxB20O4hjiWSVSCqibI4JwfnPBxz6cX4R/Z/+Ffhi78HzfEbxDK/iOWy3PpF3dxy292yrykY25YKCAFUnoMe/Y/tA2nj/wCIH7PmnR+EdP0zU7PVdKtrnUo3J+0g4jkBh7E5BBHXrXBeD/2XPF/iTRvCU/j/AMcXcVrpkO1NKRD5tlE2G8pJM8H1POMADpQB6Rofjj4CfCbwjp1t4avdMTRNbvzFK1rP9oZHKkGSdWbfsG3aeu0kcemVpP7TXhP/AITe08L+H/DN1NpEVzLDeXdjAzLCu4eXKiKoJQ5O7IBGDgHrWz4f/Zp+EvhfQ3bVLR9RW2vv7Re9vpMMioM7GI4MYAyQevevU9Ok8H6VqkLaaNFsrvXEEkDW6Ro1+qrkEMv+swpyMZ49qAPkq9+E/iL4s27x6LqNhb6fpHjXV474TTOj+VMbdiVAHzYCt1wfmHvjM1z9m7xbpnhfxRJpXh29fUoPESDSBa6kSr6YwbOBu5I+Qcjd14NT3uheOdf8Q+KtB8P6ZqUujW/jDWpru405jFIs6xRtGBIGB+YqBggjgd6r+HfAnxAktfhmV1f4jaVJr8s8Wt3AvJyLUq7BCUb7nAz8wwR3oA6mb4S/Hfw3p3iqbwx4o8U+ZYahC/h20j1pWhvLVixfzFcr86KFBBAycgBhXWftXR65qfgTRJD/AGxDrNpo0l2yacxSQXcktnCqnb1GZJcqPT1rMj0/4peHv2hND+H3/CzvEd5pN1aLqEF1fWaGO4eJmeSEkdRsT1zyMjFdX8cLnUr74qLp/h34oWPgfWbfR4Rb/aTGUu2knk3RsG6EAIRjn5ulAHm+mfAr42xeKNDs7b4ieJbHT7rTEn1HUTclhY3JXLQBBMrSANxkYHNYunWv7RGk/DvV9ebX/H1xrWn66lglhKkkglttmTPsbLbc4GV45+tb/i1v2qvhnay6kNaHiuC6ud2y1sftRjOOpTAZVPoARx2r0L4efGvxR5fgtfiJ4bfR4dftb03OomF4YbaWEsU3Bvu70RiQcdVIyM4AKmi3Px/0z4v+HtFbVL7W/ClzBFcX93faRDGkAZCWhMsYzuHAzxzjil+NFz8MPEs2qeC/FDa9qWsXWrte21poNtLPeWkkMKwK+FBAO1CwVgeHzjBBrsx8UPEuqaRqGu+FfAF5d6DaW0s8N/fXAtjehEJzDDguQccbsZrz79g0x6xoHi3xhqSiTxDfay8N3NIv70KESQj/AGQZJHz0yQPQUAcnpvgnTrX4vaXqVhrnji1HiK7tra60zxDpNxC9yY2SV2MzgI4xbj5eW+b0r7DPygHJ6fXNcbrMf9p/FrQbXb+50nT57+QHp5krCKM/UBZfzrY+IHiTT/B3gzVfFGqK5tdNtmmdUHzNjoo+pwKAPN5vh1pPi746eINZ8YeTrVvp9taLpGnXKForVXT55dpO1iXVgOOCpPerP7PnwUsfhHe+IZbLXbrU4tVnVoo5YgnkRrnCkgne3P3sL9K8f+D+pfGL4warqvxW0fXbDQ2s3+w2GmvDm3vIlcOYZT12gMQH67ie1fWykkAsrBj1Gen40Act8VfFtx4S0G3m03SZtY1i/ulstMsY5Fj8+dgSAzNwqgKSTzgCvP8AwB4Q8fap8arzxp8UNO0TbaaNHaaWmnO0luhkctIMSfNvAABJAHJxxXCfFP42eINW+O+k/DXwN4ctJNT0jVhtudVkaISTKjK4XGdsZRnG7kkHIr6P8FahrGqeH4LrxBobaLqfMdxaGVZVVlOCUcfeQ9QTg46igDaQYXGAPYUtFFABRRRQAVFeQpcWktvIMpKhRh6gjBqWmuflPzAe5oA8BtPFt14R/ZVv5LbVYdK1jRYrzT7OScKT5sErBFAYFSdgGAQa8Y8Q/HbxN40+Fngex8Oaprl98Q7XU/O1NdLs5It6K0oCHYArbl8slRkc17udE8I3msfEvwd49t7B9AhvYdcja7YRxwrcR4aQOcbSHVuffFeeD4iar4hT/hXv7MPhWK1sLZFgufETW/lwRLjGQzDO7vlgXPUL3oAz5dV+Jnibxn42g1LVNA+Hmma7oaDULPVdViuJbdvL8oP5SsGieRc7iV4A7kLV668VfA3QNB+HlrrXxMn1K/8ABQDwjSN1zHPJt5BO1vkGcDkcYFcp8T/2R9fsvA3/AAkOl67ceIvFas9xqcEg/wCPnPJ8onksOTzy3t0rtv2SLP4I+J9FW2j8F6ba+L9PTZf2t+pnlcg4MiiTqMjkYyp4NAHPfDf9oCHRda8Z/wDCM+BPEHiT+39fn1SxWGLyxskSMYbG453KT909fwrrx44/aj8afJ4d+Hlh4QtWODcaiR5yf7X73GR9IjX0nY2tpZW629nbw2sCcLHEgRR9AMAVZFAHzvZ/An4ieIiJviN8YNXug64e00wlIxnrgnCf+Q667w3+z78LNGS5E3h2PWPtKIkjaoRckFQRlcj5CepIxz0xXrVFAHhGmfALVfDF3K/gD4ueK/Dlkzl4tOlC3kERJzgJIQCPqM+pNYvxwj+LuhfDDWLPxJq3hrxBoLxwxy6jFavZ3qM0qLgxgtGwOQPl9TXu3jfXIvDXhPVfEM0fmJp1nLcbScBiqkgZ9zgV8RfA25Px18ceKNS+Kuuate2NvZCSHTrW4kjBkd/kEUSddgBwADyQT0oA+p/D/wAQvAmreF18P6DrFqtzFDFYLp07eTcBDtjBCNglSpypAwR0r0DTdH03TZ7mTT9PtrV7qRZLl4oVUzOFC7mI6nAAyfSvjf4keGvEfgrRfC/jDW/DUa+EvCeoxtaWd9NGdVmjMhKedNHn7h5WMEgDqe1fYer65pek+H5Ne1W8gsbCOATSSTyhFUY3YyTjP86AMbwXINQ8X+K9U3bkjvI9Piz/AAiGMbx/32zH8a2vF9jo+qeGdQ03X0hk0u6gaG6WUgKUYYOT/nmvm34a/tN/DXR/Buqf25Nfwagl1JcNB9nJlvHlcsSgHCgAqMswzgmqvwq+NHhv4jeLZvEPxC8SW+lWVncEaP4eEUrQpjpc3EgUozDOBuIAIJwPloAxPg58UrX4GXHi7wRrWg65f+GtJ154bXVbWBX8ov8A8s5RnA+VS2ck9RjpXr/xK+P/AIb0P+wdM8Jy2Gu654gCG0V7oRW1ujYxJO3VQMn5evBHFecavLqUfif4yaXpXhPWPEFr40soJNGudNt1ntZTLDIvnGXcFCbtpBBJyp6Yr0W48E+BfEXj7T9DPgnQft9jZxXuvXItULROwGyDj5S7MGLHB+Ue9AHkPxv8G+NNS/aF8O3Ph/VtAHiK30Ma8urtbmBJWhc5jym4OoCrt3ZO1sMxAFe5eAfiP4w174bWHjq98MaGul3VobktBrRR0AyG3iaNEQZB/wCWhx6mvMPhP4R8EeNvh7r3iLxlPcWI0bVdQ06K8gv3tha2AlEvkAg4EeXcbcfdYgdgOT8d/FfwFqlnBp94skfgHSQItL8J6a3lzamUPyyXT9IYc42xklj1IoA+i/gp8YvDnxXj1RtBstUs20yRY51u0TDbs4KtG7KR8p7+/QivSkzt5r5Q/Yp8Q/8ACR/Ef4i6i2gf2XJcfZsRQosdvaxJlI4QmA27aBzjB2knk19Xp92gBaDRQelACEjFeYfF74zeFvh+U03M2t+JLg7LXRrA755HPA3Y+4Pc8+gNN+OFv8UNTGk6B8Orq00uDUJHTUtVk/1toiqMbMnq2cDAznuK+afg/wDGj4O/DWEy3Xg7xHeeLGJGo6nciOaZ5QSG2szAqM5GAAfWgD0/SPgz4o+K3iVfGvxqkXToHjRbXw/p5MZSIEsqzSA5/iP+1yeU+7X0R4e0bStA0uHS9F06106xhXbFBbxCNFH0Hf36mvn+0/bI+FcmBPp3iiH1ZrOIgflLn9K6Cx/an+DFwAG8Q3tseuJtNmJHt8qmgD26Qbhxz6ivnn9or4F32r6onxI+GMz6L41sW851t2Ef23A6g9PMwOp4YcNXaad+0V8F744i8dWUf/Xe3nhA/F0ArYi+MPwruioj+IXhohv7+oRpn8zQBx/7OfxysviFAfDniONdH8a2WY7uykUxi4K8M8YPf+8h5X3GDXtaMNvYe1fOXx0+HXgv4iv/AMJl4D8XaDp/jKx2zxXlpqMYS5K9BIyN8p9H9xnIrc/Z++NieKM+EPHUS6L4xsVKyJOQqXqqP9Yh6EkDJwSD1XIoA9yyPWquq6lYaXYS3+pXlvZ2kQLSTTSBEUe5NeFfE79pDR7DV/8AhFfhnpj+OPE8zGNEs8vbRtjuy/6zHfbwOcsOlY3hz4H+OfiDfx+Ivjn4muJ1BDQ6BYy7YYh1w5XgfRc/7xoA7mXx3afFFtV8M+DdFi1/RHt5LfUNSvCY7NtwwEjOCX65yAenGe3yD8Itbtfg98e11PRNUm8QeHkjkt9Wnt7CVHt7VmwxljZdyNGyK/fO3Gea++lXwr8P/Cqoq2GhaJYgKg+5GPQDuzH05JPrXyN8KbOHUP2jfi/4XuLW7gs/EWjaj5cUqtFK0bsjIdp5GUdiMjPtQB6P+1J8Q/B3i74FHR/Duprq2p+IhHJpVlbxs08oST5mKY3L91hzXoPgHwTca9pemeJfiT5eratLbpJBp0i/6FpoIGESI8NIBjMjZbIwMY54n9jP4YeGNH+H2k+PlB1LxBqtuzNdTjJtV3EGKMfw9Dk9T9OK9n8eeMNF8GaJ/aesTM3mHyra2hQvPdSn7scaDlmJ/LvQAeJj4S0DRZta1630q1sbKL95PcRphEUcDJ+gwK+avjB4j8V/E74a+INd0m1ufCfwz0u0kk3GPyrzWmXhUVf4ISSM+vfPQemaR8PvEPxK1m08VfFqNbbT7aTztK8KRvmKDn5XuSP9ZJx93oOhrC/bb8a6FoPwevfCUOoWY1fUDDFFp6PlkhDgsSo+6uBgZwD0FAEPgfxQ3wy+CXgnwLpED6r441ixV7LTt5Zomly/mSf3Ylz7cA9ME1eufiF4D+BXhe6tdb18eIPGN7K15qSWx8yW4umH8RHEaDoAccDpzivnb4N+C/jZ8RNSv/EOl3NzpEOqRLb3Gv3Y8sG3XA2QkDcRhQPkwpCgFhivpb4c/s+/DX4a2ra94gli1nUYf3s+paw6iGE92Ct8q/Vsn3oA+ZfhV8Ovi98T/CcPh6zg/sbwd/aMt9NNeq0cc0r4+Zl+9NjaNoAwD19a+pPhF+zr4A8DGK+uoR4j1uHH+mXyKUhb/pnFyqH3OW96q+M/jVdaj4X1m6+E+hy61babbTNPrs4MOn2vloSdm4ZlYY+6o7g9K8u+BPxSu/C3jjX9a+JviV3XXdEsdUjg8na0kz5VY4YFzliMD5R6E4oA7H4JyNZftlfFjSowBBPaxXRA/vfuT/7VNfSi9M4xXw98PPiZPp/7THjn4hyeHr230dokj1e3uo2W8srUtBEs5jA4KsqM6nopPpX21YXdveWUN3azJPBMgkjkQ7g6kZBH1BoAsUHpRRQBFNGzxOiuULKQGXqM96/PXwJ8P/iprHxL0vRtJ8X2lhqFxoD6jZXMp3rHZmcp5Z+UnduXPQ/Wv0PNfKX7L80urfG5bxkwmm+Erqx5/vDV5tv/AI6P0oA5zxx8LPjRofhzWNW1j4n+F9UXSrGS8ntJLOOaRkRd2ArwnrjAJ45rzfwho3xI8ReKoPDek6T4G1a/uNGt9XjS58P2USGGZFcDcIV+fDgH3BGa1/2+LxrD44xtpzSWc8mkRrcvE5HnBtww3qNvFV9X+KmqfB34yRPpWm2OoSWHhXTdFZboMAALaGUsCpBzub+dAHQah8Kfi9Ao/tH4HfD/AFJVyT9kUxu30MU68/hXLafqFhJas0/7NtvfBZ5bZza6xfKfNiOJEwHZiVPUc4r0zw/+2Brc3ga817VPBdhNcafqFva3It7t4VdZklKlAQ5BHkvnJxyK828MeOH0FPCXjn+yr29soPEOta3LbRziJthMKAlsHIBk6d8Y460AQ31/8O7pDb33wD8X6YzKVK2epXLYPsJUaues/A2k634B+IXim3uNa0628MG2XT7S8cSPtkcAxScDoTnIA+lfZ+jftF+BdU8R+DtIittTRvFlsstjO0aFY5DM8IikAYsG3xsMgEcjnrj50ubiTW/BPxTsVLbte+Ilnpm4c/K0rgc/RaAPqz4FfD/wf4F8EaevhvR0trm7s4pbu4lAa6mLKD+8b6k/KOB2rP8Ait8ZtJ8Iaxb+F9Fs38R+MLxvLttJtG5DHp5rc7B37nAPFfNv7YXibxX4H/aGs7jwbrF9p1xJ4egjItiSGBeVTlOQfug9O1db+yqfBHgO8Sfx0up6Z471tPNj1HXIwsFzG+Di3nyVO7IyWIYnjHGKAPZvBnw88QaprNv4v+KeqRarq0Xz2WkwDFhppPdV/wCWkgHG859q4PxB8AfFkXx8f4jeEPG0enxalLM14Z7cSy26yIVZUXIV1PGM4IwDzjn6OWSM4CsD6YrzL4i+PY4LS6j0vWtP0PT7SbydR8R3hAhtj/FFbqf9fP2wMqp67mGygC34cj074f8Ah/Tfhz4TSbWtTsbf5IZpRmNHct51w4GEBJJ6ZPYGqfiLUPBnw4/4rL4i+Iba41xo2EU8w+ZF/wCedrCMlV7ZHzN3Y14fD8Y9a1q4l8Efs6eGL3ULmVzJfeIdRTdJM56zOX4Geu6Q+wQdK6fwB+zFHd6sPFnxj8QT+K9cc+Y9qJn+zL7MzfM+PT5VxwQetAGFffF74tfGjUZdG+EGgy6Fom4rNrdzhXI6ffI2xnrwu5vQg12nw0/Zt8E+EN3iTx3fL4o1dWE89zqLYtYn6ltrH5zn+KQn6Cuh8UfF/wAK+GbqPwV4B0keJtfRSlvpOkIPJhxx87qNqBe4GSO+OteDeMLnxd8W/gR4p+JGt+J7m2n0K5aFfD1rH5dtbNGy7xJkky5Vh19857AHpfxj/aStdA0V5vhzo7a8lpcJBc6i0LLp8AOQEVxjc2QOnAwc9qxm8HeJNV/aB0Rvip4ii8R6KNCk1e7tpAYdMtGVtqYjLbSAWHzNye+cVL8dfEXhE/sxWXhO6nsbHXL6ysriHTbKJQYpFaOQllHCAgMOeueAa4Dxxq/xE8f3Ft4j1m2Gg6FDLaWDKI8MsE8gRJfJYhpV3fMHbav93pigCv4b8eXPh34HXfw18P6XFPd6teahBJdzAlZVklZQLaJPnkJQL83Cj1OK6T4Yfsz+J9fvbTW/H+qXmmwwxxJFGZd9/sjGEUNnFuo7Bcke3Wuw8F+F9A+DPxO8WeJNZvn/AOEd03RLQHUtRUST3F3IzEmI4+8QuNiDksvFcd4U8efFz46/FZ7nwVeTeE/DenOEmlByix7sgS4OJZWA4QcAd+5AOn/Zg0Gxk+Onxhd1e7t47s6f/pMhmZ4/OkUh2blv9Vgk5Jx1r0j4RrceCPFmrfCu6keWxt4v7S8OSu2SbJ3IeD/ti5A/3XWuq8D/AA+8N+D9V1rWNBtZI73XZ/tGpSyTuwnk3O24AnC8yMcKMc1yPx5vl0Lxb4A8QRqftMOo3drx/HFJZysyn23Rxn6rQB67QelB6VzHxC8eeFPAehvq3izWLfTrX7qB2JklbB+VEHzMeD0FAHS7vmwBn8a+VP2P5TH8YfG9i6tus4ri3HGN22/mckfjLU+oeMfjh8a5zbfDXS5vAvhJ32/21qBMVzOueqYyR04EefdxWV+zjqlj4P8A2hPiZpXia+isJQZpftl6RB5ii4zuO7GN4kDgenI70AeT/t8MZP2grhQciPSrcH2yrGuJ/aE2al+0F4nijBEa35t1B7CJBHj/AMcroP2tbu48UfFbUvGNiEu/D9yq2+n6jbBmt51iTBAcqAzDPIGcepqPW/CPinxZ8ZPEniHRfD1/qtlJ4i1GBZLWIuu8M7bSR0OGB569s0AY1jZxw/suapqW0Ca78Y2sJJHVYrSZv5ymun1NYrP9nHT8oPNk0QvGTxgS6ltYj6iKtKP4ceL779kYta6UyDS9eu9S1FJ28qSOKOEITtPXGGJ9Md6w/i7Mln4D0HSlnRU/4RDSnjjB+8z3E0jYoA53x9rd74Z1vwLdaHdfZtQ0jw3p80EyIpMUkim4yAQRn99n8a9F+CT3WqeGvCUNw7y3GvfEmO+nfH3mt4xIT+bE15z8VdDu9S+Jkeh6NbSXUtvo9hCqJ82BDYxBjn0AU5PtXr/7MMIlu/g7CMf8hrWLthjrthCD+Y/KgDvPjbAB+3f8N5pBlXsLfb/vCa4/xFerv8Svhh43tL3w7rscE8R1saDJa6hbB45bs52BTyMNg4bjBry/9oyT7H+138KdQdflEY49NsrZz/31XI/D7wrOt58JZbmF0l8UeM7/AMQyhjztgUPCf++VJ/GgD17xL8J/GmkeG7+y+D3xBuLLTLqBoU0jUZDPFb54xbTcvCRjaByBz36fPX7Pfw1uPi58R9Y0n4l6vqM8PhNEi+wwyBYw24p5aY4jT5MnYBn6816j8J77WH8eaZY2l3PDFefEbxBdsgYgSW0ceGGM/d3MPxFc/wDAzwprvi6b4323h3xBc+H9Vu9VhjtL+JypV0lmcqxX5grAgHHr0PSgD2nxJ8SPhX8H9MTwn4fs4ZtTWTyrfQdGh3zyS4HDY6N0yzEn615nPefFD4y+LvEHg/xNeXPgXT7LSU1BNIsT+/uEkBCLLLnPPcdOcYNQ/suaDpHwu8ffETT/ABreaZJqGjRWs8uuTnaqo6ZcK78gbu/BOAcDpRceIvG3xH+M+reJPgtYTR2NzpEOkXGuX6GK3TZMzmRCRknDLgAFhjIHNAGx+zd44+H/AMOv2etP1LXprLTNQMk8V2sSA3N08TleccnA4GcD0rhPDNp468SaT4xi8OWlv4T+H3iDV59TvNU1kCNRDJglBu6jOcbR0x81busfDrTvguumXp8Gal8U/GOpedNagITa20qspd/IAZsbpFO45JJ4K5roNG+DnxC+KFxFrnxw11obJFL2nhfTm8uGLjjzCpwMDggEt0yw6UAcZ4F8OWOqX8ll8H9Ik8RatCzJdeOdbhxa2zk4P2aI5BcdQSCRgVzVjeWPgP4++LtC8beJNU1XQ9PsY1uLi7maWaeeMw3MaxhicZlzhenJJr2L4B/EPw/8PP2Z4NU8TXrJFZ6je2tnbphpp2WZ9kKDqTgdTwBySACR418Ofhbrn7QXxU1jx9qlvLo3ha7vvOncOxebAA8iIn73AAZ+g7elAGrpmlePv2q/Hf8Aa+qSy6L4H06cpGqtlY/VI/78pHV+gz+FfYvgnwnoPg3w7baB4b0+Gw0+2XakcY+8e7OerMe5PNWvDui6X4e0S20XRbGGx060QRQQRLhVUD/PPU1oAhM5wBj16UALuWM7WwO+a8G8eXSePv2ofDPg6yk8yx8KWN1qGqleiyzRGKOMnpuAZT+LVa/aE/aC0HwDZzaJ4dmi1zxfNiG2srf96tvI3RpcfhhB8zZHbJF79lr4b6l4N8J3eveKnlm8XeJJheapLKcyJnJSIn1GSTjuSO1AHS/Gfx/P4L0W1tdF01tX8T6vIbbR9PX/AJayY5dvRFHJP4d64nwB8FLY65F4z+L+pReLPF1022OG5wbO0J+YRRRnhiACenTJx3rq/CenLrXxo8WeJ7sBzoiQ6Hpykf6rMSXEzjPQt50a59FrzD9rjxvZfYX8H6p4f1u40m4VLjTvEOhbbiS0vYXYMpQlQGXHI3g7XI460AXPih8fdU8EeM/EHhXxL8P9aGhRqI7PV9OyD5Lx4MmSNuQScYIxivkLxnZweOPEU2ux/Emx1i+uSFZtXjazuWCIEjBIBQnaqjOQOK9E8O+MPFEMnk+G/wBpSLCgb7bxRBPFt/2cSpLH9QGq9d3fjbWI2m8RfDH4dfEm2c4a+0ZoUu5B0BD2rhl/FM0AeZX8Xxgi8DN4amGtXvhUsGMNntvbZNpz9+PeEweeorvv2ffjrqngK31PT1TRr6PUdQe+uUvXkt5fNcANtZQV5wOGxjmsie2+F1vqIN1D8Q/hPqaHA+U3tpC3bB+SY/jmupsfC/iTWcSeHPiF8PPijEoBWx1pYzeMCMf8twHT6LKtAHs3iz402/jD4QeKrSfwX4gg+2aLeQ+bYvDqEMZaFly7wuSgyQcsBjmvEfhdovgL4lz2Ph/xlrFvpMv/AAh1tBZ3k0vktHcx3c6gJ5mFkzGVyOR2HIqLVfAMOkb7jxJ8MfHHgiRYSj6h4cumu7QM2QS0cvIXBPypKeCRVbw9pN3aarpknhbxF4K+ItlZWcljDoOuW4srpImYu37mbachySpDsck4GDQB9h6p4P0LSfh1c3iwWt7qun+HJLBNX8lRNLGsO0ncvqFH8q+XP2ZJPsniT4MwtG586XWeQOhZcj8ML1qhq2vw+HhPbaj8JfHHgK6u7eSRZNA1ucRTL91mMMi7DGCyg4OPmrk/hnqXj261fwfpXw1mvdY17R7e6VbefTUSLS2mJVn80thwQQwL4APHNAH0B+0eof8Aa1+EKyAlGkVSD0bM3Ir6AuPCenT+K9C1wRpH/Ydpc2tnAqDanneWCw9CFj2/8CNfFfi7wde/DH48/DnU/Fni2XXde1C/S+1Z1zJ5LLIgVVUDcw64OBnAwoxXq8Xxu8S+HdJ+Ivi6Szn1fSdL8VpZw2d8Wt5re2dACqAqcENtO1vU0AewaZ8O7XS/Hfh/VrHYllpFvqOFP3mnu5Vdj+Rbmvnv4deONY+G0PxH/wCEc8Gat4k1S88WT29slpEZIYmCjBlKjcBzx2ODyK+stB1qx1vSrfULGVXSeCK4CAguiyIHTcB0O0g18waN8UbH4QXvxP1S60HU9US68ZXMUQtFxFG4TP7xycKOoHB+6fSgDc8JfA1tU1G9+J/x41GC71CVRd3GlxNssrRY148zB+cqoPHQc9a6XXvjv4P02W18I/DDSX8Xas0YFtZaRDttrdSOCzAABRkZA49SDXi2max8Sv2g/iZb+DvF+pT+DPDtxpo1VdNs0Ia4tWI2EseXLdQW+XuFr0v9lWfwp8Nfg1q954hm03SX0zWryxv76VVSSdonAVSern5gABnsMUAcv8MviB4u8W654O1rxd5UWqaP40vNDdYRsDRTWzFkcdDtdFwf9kV7/wDF/wCJXh/4Y+FX1vXJw0zgrZ2aMBLdyAdFHYDjLHgD8K+W/G3xC0Pw54C0XWNN0O/tbmLxu2uWsWoqIG1KEmTMiDJYJyqksBiug+Evwl8TfGfxSvxP+MzSyabJh9O0sq0azJ1XCnlIO4HV85PXkA4n9nP4Jav8ULmPxP4vW7s/B6XMs1ral23XReTeyxj+GMnG5x97HHrX3Jp1jZaPpcVhp8FvZ2FpEEiijUKkaAcD2AovJtM0DRJbmZ7fT9NsbcszcJFBEi5z6AACvkrxFr3xE/aY8QTaB4LebQPAdrIEub2UMomwerjguxHIiBwONxB6AHpXxV/ai+H/AINeSy0iR/E2pICNtmwFuhzjBl6H6Ln615NJqP7Snx2Plafav4R8NTk/vU3WiMvHVj+9k/DANe8/CL9n/wCHfw+iiuLbTxrGsJhjqeoKskit3Ma42xjk9Bn1J616yEUDA4HoOKAPEvgP+zl4S+GssWsXcja74iU5F5cIBHAfWJOx6/Mcn6V7co2jqTQBj1/E0tAHJLt0DxhdXEm1LDXDG3mYwEu1XYNx/wBtAgBPdAO9ec+KP2fbe+8X3viXwr4+8T+FLm8na5mtrGfNuZm+++wnHJ6ivbLyztby0ltLu3jnt5VKyRuu5WB6giuV/s/xJ4bH/ElkbXtNUZWwvZ9tzCOflimbh+wAkIOM5c8CgDw3xH8Dfif5LRzal4G8cRF9zJrekCCdxnvPGN2feuB8RfCvT9Pc3Pi34A69p+0/8fvhHVjcRqf7ywtl6+qoPiT4YhnFrrs114cvD0g1W3a33e6ufkYe4OK6Ww1nSL6JXs9VsLlT0MNyr5/I80AfBsjeEY2aw0j42+IdFlRvn0vxnpDzKD2Xo4T64p1n4dtrttupfD/wb4xUHzDc+DddSC69j5O7dnvxHX3fq+h6HrlqbbV9I0/VLdgQ0d1bpMhB7YYEV514j/Z2+Dets0k3gizsJGGPM0+R7UL77Y2CfmDQB88aN4u8OeGblrXSfit4++H98g3jSvE+nPcwg44yMFyvvgU7xZqmoa/ZMde8J+A/ilasSXuvC6SJqMAI/wBYyRLlce+fTivTtd/Zku47JrPwt8T/ABDa2BUj+zdXjTUbU56DY2FA/wCAk1xnhn4O/tGfC06hH4D8QeG7u21Fy00MUUcQViNokCugClQcgAlfY0AdL4W8NeCv2fdQTxl4p+I1+63GmyW9nosxMhjSVkcrEjEvjMaDnA4OTWPovxQ+IXxj8R3umfBrwzaeENJkITUPEdzbAy7RwOVGN4ByFGSPUVF4Z/ZI1TVPGT678T/Gv9uQyESSpA8nnXL4GVkkfkKCO2Tjptr6o8N6JpPh7RbfR9E0+30+wtl2w29umxEHsB+pPJPJoA+Lv2g/h1p3wr8XfDfWbS/1HVNUutUZ9S1K+mLy3MiyQ7f90DL4A9a0viDYXU3wq+NVnBbvPPqHj2K2tVUbmkffFwv6j869p/al+Fd58RPD1hf6HcMuuaDMLqztXYCK65BMZz90naMH8O/Gz8O9b8I/EvRILj+zF03VNL1JbvVNImjEc1rfKGGZV43cncGxzgH2oA8m+DEraD+1P4r0y8uTDZafoul6MMfdmn8mFYwexbh8H0Fbdppcd58Nv2gYdqu9xq2qqvy9GFuCv45INdpJ8KZI/G+oeI4b+NpdT8TWmr3DFTlYLaEIkI9SX3H6Yri9FXx5qWl/FXRPAMOj/wBoXPjO8gmuNRkZVt4nhi+dVC4dsZ6njg4bpQBwN94kX4a+Nvh3qUFjJr/iuTwLHp8Gl27bpHncqYhIBkqu3P4D05rM1+DT/hXBN4t+KKW+u+PtXvLnUdJ8Lq3mWentNIS08ijPG789u0ZwSNnVJ/Dv7OsM7teL43+MOtrhriRS/wBlLjHA5YAnoOGfA+6K679n34F6pLrv/C0Pi9I+qeKLyQXNvY3J3i1Y4xJIOm8AAKg4QAd+FAM34E/BPWfF3iGL4rfGXzL7ULhxPY6VOvyxgco0i9AoGNsfQd89K+pwqr90YpcChunpQB4x+1aNQ1rQvDHw/wBNuTBL4q1uK1uHU8rbRqZJG9wCEJHcAjvXp3g3w3o/hXw5Z+H9EtFtrCziEca9S3HLMe7E8k1wPitl1n9pfwXp8ahxoGkX+ozHqFafbCgPoeGP0NerjqaAAKB0paKKACiiigApCqkjgcdKWigCK7tba8t3t7u3huIX+9HKgZW+oPBri9W+EXw01Kdri68GaSJj1eGLyT/44RXc0UAeX3XwH+G0wKppeo24PaDVbmPH5PVIfs8fDbjdF4hYZ6Nrt2R/6Mr12igDyKX9nn4cM+UHiOE448vXroD/ANDqe2+Ed14eRJPBHxA8T6TMmSkF9dHULWTjo8cvOPowPvXq1NfHHGeaAPP/AIJ+PpPHGjalDqVrb2ev6Hfyabq1vC26ITJ/GhPOxhyM9CCOcZr0FRgetfPHhFrH4WftL+NrfXrqPTtH8bQx6ppt7cSbImnjLGaLceA+ZXbB7Aeteq6d4u0/xlYa3Z+CtZSS6toWij1FY/Mt4p2U7cdn2nBOOKAOyKqc5UHIxXlnxf8Ahzfarfr428BXiaJ450+P9xcA/udQjXrb3C9GU9ieVOO1W7Jvi14d06OTUJdE8ZrEn79LaNrG7cjrsDFo3Pfkp6AVveDPHGheLFnhsbiWDULYYu9NuozDd2x6fPG3OPcZB9aAMf4MfEi0+IOi3Pn2r6V4i0yU22r6TMf3lpMODj1QkcH8K+efHXxivvh345+IHg7wXp0uo+Ldd8Q+ZaMkYkSHfDGmQo5eXcCAuMDvnGK9q+KfwPsPGHipvFmheK9c8Ha9NEtveXmlSFPtUSno4BU7uAN2ew4OBWP8A/2dNH+Gfii/8T32rt4h1aR2W0uJoQhtlbO9upzI2cFvTOOpoApfs3/AY+FrpfHfj+Y6z42vCZnaZ/NFmW9/4pPVug6D1P0GFA7d80uB6CkY4UnGaAFqjr2q2Gi6Pdatql1Ha2VpEZZpXOAqj+Z9B3NQ6lqyW5MVtbzX11j5YYBk59yeFHua5q48H3fie5iuvG9xFcWsTCSHRoCfsqsOhlJ5mYe4CjsD1oA5z9n2G816+8SfEzVbUwTeIrpV05HUh47CIbY8g9NxyffivXKjgWONBFFGqIihQqjAAHQAelSUAFFFFABRRRQAUUUUAFFFFABRRRQAUUUUAYnjLwz4d8U6SdN8TaLZatZFgwhuYg4Deoz0PuKXwd4a0HwpoyaP4c0u302xiY4hhXAz3JPUn60UUAbWK53xR4Q0HxFItzqFkBexcQXsDmG5g/3JVwy/nRRQBmQx+LvDkR+0alaeItOQALJd5t7xB33PGpST2+VD6k1YtPHWk3LbFtr0N7ouP/QqKKAOlt5JJoBIuxM88802S184HzZHZT1UHaD+VFFAE8MSRIERFQDstPoooAKKKKACiiigAooooA//2Q==">
            <a:extLst>
              <a:ext uri="{FF2B5EF4-FFF2-40B4-BE49-F238E27FC236}">
                <a16:creationId xmlns:a16="http://schemas.microsoft.com/office/drawing/2014/main" id="{2C2214A2-FF2A-8743-9457-951CD62BCC28}"/>
              </a:ext>
            </a:extLst>
          </p:cNvPr>
          <p:cNvSpPr>
            <a:spLocks noChangeAspect="1" noChangeArrowheads="1"/>
          </p:cNvSpPr>
          <p:nvPr/>
        </p:nvSpPr>
        <p:spPr bwMode="auto">
          <a:xfrm>
            <a:off x="4419600" y="2420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21374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6A4D-B107-274B-8D42-2A0478BF08D4}"/>
              </a:ext>
            </a:extLst>
          </p:cNvPr>
          <p:cNvSpPr>
            <a:spLocks noGrp="1"/>
          </p:cNvSpPr>
          <p:nvPr>
            <p:ph type="title"/>
          </p:nvPr>
        </p:nvSpPr>
        <p:spPr/>
        <p:txBody>
          <a:bodyPr/>
          <a:lstStyle/>
          <a:p>
            <a:r>
              <a:rPr lang="en-US" dirty="0"/>
              <a:t>3. </a:t>
            </a:r>
            <a:r>
              <a:rPr lang="en-US" u="sng" dirty="0"/>
              <a:t>CBE/School Based Scholarships</a:t>
            </a:r>
          </a:p>
        </p:txBody>
      </p:sp>
      <p:sp>
        <p:nvSpPr>
          <p:cNvPr id="3" name="Text Placeholder 2">
            <a:extLst>
              <a:ext uri="{FF2B5EF4-FFF2-40B4-BE49-F238E27FC236}">
                <a16:creationId xmlns:a16="http://schemas.microsoft.com/office/drawing/2014/main" id="{0698D7D2-F325-584F-996E-EF020F96F5B3}"/>
              </a:ext>
            </a:extLst>
          </p:cNvPr>
          <p:cNvSpPr>
            <a:spLocks noGrp="1"/>
          </p:cNvSpPr>
          <p:nvPr>
            <p:ph type="body" idx="1"/>
          </p:nvPr>
        </p:nvSpPr>
        <p:spPr/>
        <p:txBody>
          <a:bodyPr>
            <a:normAutofit/>
          </a:bodyPr>
          <a:lstStyle/>
          <a:p>
            <a:pPr fontAlgn="base"/>
            <a:r>
              <a:rPr lang="en-CA" dirty="0"/>
              <a:t>Managed by the Calgary Board of Education</a:t>
            </a:r>
            <a:r>
              <a:rPr lang="en-US" dirty="0"/>
              <a:t>​ and/or Calgary community. </a:t>
            </a:r>
          </a:p>
          <a:p>
            <a:pPr fontAlgn="base"/>
            <a:r>
              <a:rPr lang="en-CA" dirty="0"/>
              <a:t>Selected at school or city level.</a:t>
            </a:r>
            <a:r>
              <a:rPr lang="en-US" dirty="0"/>
              <a:t>​</a:t>
            </a:r>
          </a:p>
          <a:p>
            <a:pPr fontAlgn="base"/>
            <a:r>
              <a:rPr lang="en-CA" dirty="0"/>
              <a:t>​The typical application time for these is in the </a:t>
            </a:r>
            <a:r>
              <a:rPr lang="en-CA" b="1" dirty="0"/>
              <a:t>spring </a:t>
            </a:r>
            <a:r>
              <a:rPr lang="en-CA" dirty="0"/>
              <a:t>of the student’s Grade 12 year.</a:t>
            </a:r>
            <a:r>
              <a:rPr lang="en-US" dirty="0"/>
              <a:t>​</a:t>
            </a:r>
          </a:p>
          <a:p>
            <a:pPr fontAlgn="base"/>
            <a:r>
              <a:rPr lang="en-US" dirty="0"/>
              <a:t>Scholarship sites for additional information: </a:t>
            </a:r>
          </a:p>
          <a:p>
            <a:pPr marL="285750" indent="-285750" fontAlgn="base">
              <a:buFont typeface="Arial" panose="020B0604020202020204" pitchFamily="34" charset="0"/>
              <a:buChar char="•"/>
            </a:pPr>
            <a:r>
              <a:rPr lang="en-US" dirty="0">
                <a:hlinkClick r:id="rId2"/>
              </a:rPr>
              <a:t>Education Matters</a:t>
            </a:r>
            <a:endParaRPr lang="en-US" dirty="0"/>
          </a:p>
          <a:p>
            <a:pPr fontAlgn="base"/>
            <a:r>
              <a:rPr lang="en-US" dirty="0"/>
              <a:t>      </a:t>
            </a:r>
            <a:r>
              <a:rPr lang="en-US" dirty="0">
                <a:sym typeface="Wingdings" pitchFamily="2" charset="2"/>
              </a:rPr>
              <a:t> Virtual application information sessions begin in early   </a:t>
            </a:r>
          </a:p>
          <a:p>
            <a:pPr fontAlgn="base"/>
            <a:r>
              <a:rPr lang="en-US" dirty="0">
                <a:sym typeface="Wingdings" pitchFamily="2" charset="2"/>
              </a:rPr>
              <a:t>           March linked </a:t>
            </a:r>
            <a:r>
              <a:rPr lang="en-US" dirty="0">
                <a:sym typeface="Wingdings" pitchFamily="2" charset="2"/>
                <a:hlinkClick r:id="rId3"/>
              </a:rPr>
              <a:t>here</a:t>
            </a:r>
            <a:endParaRPr lang="en-US" dirty="0"/>
          </a:p>
          <a:p>
            <a:pPr marL="285750" indent="-285750" fontAlgn="base">
              <a:buFont typeface="Arial" panose="020B0604020202020204" pitchFamily="34" charset="0"/>
              <a:buChar char="•"/>
            </a:pPr>
            <a:r>
              <a:rPr lang="en-US" dirty="0">
                <a:hlinkClick r:id="rId4"/>
              </a:rPr>
              <a:t>Calgary Foundatio</a:t>
            </a:r>
            <a:r>
              <a:rPr lang="en-US" dirty="0"/>
              <a:t>n</a:t>
            </a:r>
          </a:p>
        </p:txBody>
      </p:sp>
    </p:spTree>
    <p:extLst>
      <p:ext uri="{BB962C8B-B14F-4D97-AF65-F5344CB8AC3E}">
        <p14:creationId xmlns:p14="http://schemas.microsoft.com/office/powerpoint/2010/main" val="2578695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F2D8-9A82-774F-863F-9AC9905C9508}"/>
              </a:ext>
            </a:extLst>
          </p:cNvPr>
          <p:cNvSpPr>
            <a:spLocks noGrp="1"/>
          </p:cNvSpPr>
          <p:nvPr>
            <p:ph type="title"/>
          </p:nvPr>
        </p:nvSpPr>
        <p:spPr/>
        <p:txBody>
          <a:bodyPr>
            <a:normAutofit fontScale="90000"/>
          </a:bodyPr>
          <a:lstStyle/>
          <a:p>
            <a:r>
              <a:rPr lang="en-US" dirty="0"/>
              <a:t>Education Matters Scholarship Examples</a:t>
            </a:r>
          </a:p>
        </p:txBody>
      </p:sp>
      <p:sp>
        <p:nvSpPr>
          <p:cNvPr id="3" name="Text Placeholder 2">
            <a:extLst>
              <a:ext uri="{FF2B5EF4-FFF2-40B4-BE49-F238E27FC236}">
                <a16:creationId xmlns:a16="http://schemas.microsoft.com/office/drawing/2014/main" id="{D2084B73-1FF6-B14B-86EA-1005F6CD9460}"/>
              </a:ext>
            </a:extLst>
          </p:cNvPr>
          <p:cNvSpPr>
            <a:spLocks noGrp="1"/>
          </p:cNvSpPr>
          <p:nvPr>
            <p:ph type="body" idx="1"/>
          </p:nvPr>
        </p:nvSpPr>
        <p:spPr/>
        <p:txBody>
          <a:bodyPr>
            <a:normAutofit fontScale="77500" lnSpcReduction="20000"/>
          </a:bodyPr>
          <a:lstStyle/>
          <a:p>
            <a:r>
              <a:rPr lang="en-US" dirty="0">
                <a:hlinkClick r:id="rId2"/>
              </a:rPr>
              <a:t>M. Cecil Brownlee Bursary</a:t>
            </a:r>
            <a:endParaRPr lang="en-US" dirty="0"/>
          </a:p>
          <a:p>
            <a:pPr fontAlgn="base"/>
            <a:r>
              <a:rPr lang="en-CA" b="1" dirty="0"/>
              <a:t>Value</a:t>
            </a:r>
          </a:p>
          <a:p>
            <a:pPr fontAlgn="base"/>
            <a:r>
              <a:rPr lang="en-CA" dirty="0"/>
              <a:t>$250 – $500 (depending on available funds)</a:t>
            </a:r>
          </a:p>
          <a:p>
            <a:pPr fontAlgn="base"/>
            <a:r>
              <a:rPr lang="en-CA" b="1" dirty="0"/>
              <a:t>Number</a:t>
            </a:r>
          </a:p>
          <a:p>
            <a:pPr fontAlgn="base"/>
            <a:r>
              <a:rPr lang="en-CA" dirty="0"/>
              <a:t>One award is available for each CBE high school</a:t>
            </a:r>
            <a:endParaRPr lang="en-US" dirty="0"/>
          </a:p>
          <a:p>
            <a:pPr fontAlgn="base"/>
            <a:r>
              <a:rPr lang="en-CA" b="1" dirty="0"/>
              <a:t>Eligibility</a:t>
            </a:r>
          </a:p>
          <a:p>
            <a:pPr fontAlgn="base"/>
            <a:r>
              <a:rPr lang="en-CA" dirty="0"/>
              <a:t>Open to students registered in Grade 10 who are completing the requirements of a high school diploma. Applicants must have obtained at least 35 credits in not more than one year, with a minimum 70% GPA overall. Students’ programs must include four (4) grade 10 level subjects, two of which must be English and Social Studies. Applicants must include an official copy of their grade 10 final marks, signed by the school principal or counselor.</a:t>
            </a:r>
          </a:p>
          <a:p>
            <a:pPr fontAlgn="base"/>
            <a:r>
              <a:rPr lang="en-CA" dirty="0"/>
              <a:t>Applicants must have demonstrated positive citizenship qualities as revealed by the participation in non-academic activities for the school and community.</a:t>
            </a:r>
          </a:p>
          <a:p>
            <a:pPr fontAlgn="base"/>
            <a:r>
              <a:rPr lang="en-CA" dirty="0"/>
              <a:t>Selection will be based on financial need, academic achievement and citizenship.</a:t>
            </a:r>
          </a:p>
          <a:p>
            <a:pPr fontAlgn="base"/>
            <a:r>
              <a:rPr lang="en-CA" dirty="0"/>
              <a:t>Deadline: </a:t>
            </a:r>
            <a:r>
              <a:rPr lang="en-CA" b="1" dirty="0"/>
              <a:t>May 31</a:t>
            </a:r>
            <a:r>
              <a:rPr lang="en-CA" b="1" baseline="30000" dirty="0"/>
              <a:t>st</a:t>
            </a:r>
            <a:r>
              <a:rPr lang="en-CA" b="1" dirty="0"/>
              <a:t> 2025</a:t>
            </a:r>
          </a:p>
          <a:p>
            <a:endParaRPr lang="en-US" dirty="0"/>
          </a:p>
        </p:txBody>
      </p:sp>
    </p:spTree>
    <p:extLst>
      <p:ext uri="{BB962C8B-B14F-4D97-AF65-F5344CB8AC3E}">
        <p14:creationId xmlns:p14="http://schemas.microsoft.com/office/powerpoint/2010/main" val="3190480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R-High_PPT" id="{A072692F-D364-4342-AA01-1324AE0F2326}" vid="{AA3D7F43-0826-3542-82B2-51BDD6A13F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6F3CD9949A1744878AEF2928A1ED43" ma:contentTypeVersion="11" ma:contentTypeDescription="Create a new document." ma:contentTypeScope="" ma:versionID="f242cba4a6d7bf9ea21fa9ea7ef2242a">
  <xsd:schema xmlns:xsd="http://www.w3.org/2001/XMLSchema" xmlns:xs="http://www.w3.org/2001/XMLSchema" xmlns:p="http://schemas.microsoft.com/office/2006/metadata/properties" xmlns:ns2="86003687-1d09-454a-a0ea-ad8f1346a0cf" xmlns:ns3="8baefa7c-0ddb-46bf-94c9-d489601f2850" targetNamespace="http://schemas.microsoft.com/office/2006/metadata/properties" ma:root="true" ma:fieldsID="b753ff7cf6af2d411829fc18a7debbec" ns2:_="" ns3:_="">
    <xsd:import namespace="86003687-1d09-454a-a0ea-ad8f1346a0cf"/>
    <xsd:import namespace="8baefa7c-0ddb-46bf-94c9-d489601f2850"/>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3:Topic" minOccurs="0"/>
                <xsd:element ref="ns3:Templat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003687-1d09-454a-a0ea-ad8f1346a0c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aefa7c-0ddb-46bf-94c9-d489601f2850" elementFormDefault="qualified">
    <xsd:import namespace="http://schemas.microsoft.com/office/2006/documentManagement/types"/>
    <xsd:import namespace="http://schemas.microsoft.com/office/infopath/2007/PartnerControls"/>
    <xsd:element name="Topic" ma:index="12" nillable="true" ma:displayName="Topic" ma:internalName="Topic" ma:requiredMultiChoice="true">
      <xsd:complexType>
        <xsd:complexContent>
          <xsd:extension base="dms:MultiChoice">
            <xsd:sequence>
              <xsd:element name="Value" maxOccurs="unbounded" minOccurs="0" nillable="true">
                <xsd:simpleType>
                  <xsd:restriction base="dms:Choice">
                    <xsd:enumeration value="Agenda &amp; Minutes"/>
                    <xsd:enumeration value="Allergy"/>
                    <xsd:enumeration value="Backgrounder"/>
                    <xsd:enumeration value="Basic"/>
                    <xsd:enumeration value="Brochure or Flatsheet"/>
                    <xsd:enumeration value="Calendar"/>
                    <xsd:enumeration value="Certificate"/>
                    <xsd:enumeration value="Checklist"/>
                    <xsd:enumeration value="Chinook Learning Services"/>
                    <xsd:enumeration value="Community Engagement"/>
                    <xsd:enumeration value="Coronavirus | Covid-19"/>
                    <xsd:enumeration value="Email"/>
                    <xsd:enumeration value="Event"/>
                    <xsd:enumeration value="Fax"/>
                    <xsd:enumeration value="Fees &amp; Legal"/>
                    <xsd:enumeration value="How-To"/>
                    <xsd:enumeration value="Invitation or Open House"/>
                    <xsd:enumeration value="Job Description"/>
                    <xsd:enumeration value="Letter"/>
                    <xsd:enumeration value="Letterhead"/>
                    <xsd:enumeration value="Lottery"/>
                    <xsd:enumeration value="Media | Advisory, News, Statement, Backgrounder"/>
                    <xsd:enumeration value="Memos, Notes, Speaking Notes"/>
                    <xsd:enumeration value="Newsletter"/>
                    <xsd:enumeration value="Partnership"/>
                    <xsd:enumeration value="Plan"/>
                    <xsd:enumeration value="Postcard"/>
                    <xsd:enumeration value="Presentation"/>
                    <xsd:enumeration value="Q &amp; A"/>
                    <xsd:enumeration value="Reports | Agenda, Minutes, Meetings"/>
                    <xsd:enumeration value="Report Cover"/>
                    <xsd:enumeration value="Sign"/>
                    <xsd:enumeration value="Teams"/>
                    <xsd:enumeration value="Video"/>
                  </xsd:restriction>
                </xsd:simpleType>
              </xsd:element>
            </xsd:sequence>
          </xsd:extension>
        </xsd:complexContent>
      </xsd:complexType>
    </xsd:element>
    <xsd:element name="Template_x0020_Name" ma:index="13" nillable="true" ma:displayName="Template Name" ma:internalName="Template_x0020_Nam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emplate_x0020_Name xmlns="8baefa7c-0ddb-46bf-94c9-d489601f2850" xsi:nil="true"/>
    <Topic xmlns="8baefa7c-0ddb-46bf-94c9-d489601f2850">
      <Value>Presentation</Value>
    </Topic>
    <_dlc_DocId xmlns="86003687-1d09-454a-a0ea-ad8f1346a0cf">INSITE-984982948-198</_dlc_DocId>
    <_dlc_DocIdUrl xmlns="86003687-1d09-454a-a0ea-ad8f1346a0cf">
      <Url>https://insite.cbe.ab.ca/system/forms-documents-records/templates-letterhead/_layouts/15/DocIdRedir.aspx?ID=INSITE-984982948-198</Url>
      <Description>INSITE-984982948-198</Description>
    </_dlc_DocIdUrl>
  </documentManagement>
</p:properties>
</file>

<file path=customXml/itemProps1.xml><?xml version="1.0" encoding="utf-8"?>
<ds:datastoreItem xmlns:ds="http://schemas.openxmlformats.org/officeDocument/2006/customXml" ds:itemID="{9406A909-EF10-49C2-9DEC-B7A2979C67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003687-1d09-454a-a0ea-ad8f1346a0cf"/>
    <ds:schemaRef ds:uri="8baefa7c-0ddb-46bf-94c9-d489601f28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33F881-4F5D-4CE7-BDEF-95419D0C2898}">
  <ds:schemaRefs>
    <ds:schemaRef ds:uri="http://schemas.microsoft.com/sharepoint/events"/>
  </ds:schemaRefs>
</ds:datastoreItem>
</file>

<file path=customXml/itemProps3.xml><?xml version="1.0" encoding="utf-8"?>
<ds:datastoreItem xmlns:ds="http://schemas.openxmlformats.org/officeDocument/2006/customXml" ds:itemID="{6697561A-8D14-4E55-AD98-538ED7363AA1}">
  <ds:schemaRefs>
    <ds:schemaRef ds:uri="http://schemas.microsoft.com/sharepoint/v3/contenttype/forms"/>
  </ds:schemaRefs>
</ds:datastoreItem>
</file>

<file path=customXml/itemProps4.xml><?xml version="1.0" encoding="utf-8"?>
<ds:datastoreItem xmlns:ds="http://schemas.openxmlformats.org/officeDocument/2006/customXml" ds:itemID="{382F1EF1-26D6-45E9-BB66-419D9C0AE5E1}">
  <ds:schemaRefs>
    <ds:schemaRef ds:uri="http://schemas.microsoft.com/office/2006/metadata/properties"/>
    <ds:schemaRef ds:uri="http://schemas.microsoft.com/office/infopath/2007/PartnerControls"/>
    <ds:schemaRef ds:uri="8baefa7c-0ddb-46bf-94c9-d489601f2850"/>
    <ds:schemaRef ds:uri="86003687-1d09-454a-a0ea-ad8f1346a0cf"/>
  </ds:schemaRefs>
</ds:datastoreItem>
</file>

<file path=docProps/app.xml><?xml version="1.0" encoding="utf-8"?>
<Properties xmlns="http://schemas.openxmlformats.org/officeDocument/2006/extended-properties" xmlns:vt="http://schemas.openxmlformats.org/officeDocument/2006/docPropsVTypes">
  <Template>Office Theme</Template>
  <TotalTime>14604</TotalTime>
  <Words>1605</Words>
  <Application>Microsoft Macintosh PowerPoint</Application>
  <PresentationFormat>Custom</PresentationFormat>
  <Paragraphs>163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Scholarships</vt:lpstr>
      <vt:lpstr>PowerPoint Presentation</vt:lpstr>
      <vt:lpstr>PowerPoint Presentation</vt:lpstr>
      <vt:lpstr>Student Government Loans</vt:lpstr>
      <vt:lpstr>Types of Scholarships</vt:lpstr>
      <vt:lpstr>Institution Based Entrance Scholarships</vt:lpstr>
      <vt:lpstr>2. Membership Scholarships</vt:lpstr>
      <vt:lpstr>3. CBE/School Based Scholarships</vt:lpstr>
      <vt:lpstr>Education Matters Scholarship Examples</vt:lpstr>
      <vt:lpstr>Education Matters Career Pathways Student Award</vt:lpstr>
      <vt:lpstr>Investing in the Future Award</vt:lpstr>
      <vt:lpstr>Fraser W. Lockwood Memorial Scholarship</vt:lpstr>
      <vt:lpstr>Aufricht Family Fund Student Award</vt:lpstr>
      <vt:lpstr>4. Corporate Scholarships</vt:lpstr>
      <vt:lpstr>5. Government Scholarships</vt:lpstr>
      <vt:lpstr>Where should I start?</vt:lpstr>
      <vt:lpstr>Where should I start?</vt:lpstr>
      <vt:lpstr> Monthly Scholarship Listings</vt:lpstr>
      <vt:lpstr>Myth # 1</vt:lpstr>
      <vt:lpstr>Myth # 2</vt:lpstr>
      <vt:lpstr>It’s Easy.</vt:lpstr>
      <vt:lpstr>Myth # 3</vt:lpstr>
      <vt:lpstr>What to Write</vt:lpstr>
      <vt:lpstr>Realize Your Potential!</vt:lpstr>
      <vt:lpstr>Bonus Tips</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Placeholder for Title</dc:title>
  <dc:subject/>
  <dc:creator>Lefebvre, Aly L</dc:creator>
  <cp:keywords/>
  <dc:description/>
  <cp:lastModifiedBy>Lefebvre, Aly L</cp:lastModifiedBy>
  <cp:revision>41</cp:revision>
  <dcterms:created xsi:type="dcterms:W3CDTF">2024-11-14T23:25:29Z</dcterms:created>
  <dcterms:modified xsi:type="dcterms:W3CDTF">2024-11-26T00:29:07Z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0x0101002C6F3CD9949A1744878AEF2928A1ED43</vt:lpwstr>
  </property>
  <property fmtid="{D5CDD505-2E9C-101B-9397-08002B2CF9AE}" pid="3" name="_dlc_DocIdItemGuid">
    <vt:lpwstr>2d07124d-2eed-4ca7-8863-c9dbfdc8a8b5</vt:lpwstr>
  </property>
</Properties>
</file>