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40"/>
  </p:notesMasterIdLst>
  <p:handoutMasterIdLst>
    <p:handoutMasterId r:id="rId41"/>
  </p:handoutMasterIdLst>
  <p:sldIdLst>
    <p:sldId id="257" r:id="rId6"/>
    <p:sldId id="261" r:id="rId7"/>
    <p:sldId id="273" r:id="rId8"/>
    <p:sldId id="263" r:id="rId9"/>
    <p:sldId id="264" r:id="rId10"/>
    <p:sldId id="290" r:id="rId11"/>
    <p:sldId id="265" r:id="rId12"/>
    <p:sldId id="266" r:id="rId13"/>
    <p:sldId id="267" r:id="rId14"/>
    <p:sldId id="274" r:id="rId15"/>
    <p:sldId id="277" r:id="rId16"/>
    <p:sldId id="302" r:id="rId17"/>
    <p:sldId id="275" r:id="rId18"/>
    <p:sldId id="276" r:id="rId19"/>
    <p:sldId id="278" r:id="rId20"/>
    <p:sldId id="279" r:id="rId21"/>
    <p:sldId id="280" r:id="rId22"/>
    <p:sldId id="301" r:id="rId23"/>
    <p:sldId id="281" r:id="rId24"/>
    <p:sldId id="282" r:id="rId25"/>
    <p:sldId id="283" r:id="rId26"/>
    <p:sldId id="284" r:id="rId27"/>
    <p:sldId id="289" r:id="rId28"/>
    <p:sldId id="291" r:id="rId29"/>
    <p:sldId id="292" r:id="rId30"/>
    <p:sldId id="293" r:id="rId31"/>
    <p:sldId id="294" r:id="rId32"/>
    <p:sldId id="297" r:id="rId33"/>
    <p:sldId id="298" r:id="rId34"/>
    <p:sldId id="299" r:id="rId35"/>
    <p:sldId id="300" r:id="rId36"/>
    <p:sldId id="295" r:id="rId37"/>
    <p:sldId id="296" r:id="rId38"/>
    <p:sldId id="268" r:id="rId39"/>
  </p:sldIdLst>
  <p:sldSz cx="9144000" cy="5143500" type="screen16x9"/>
  <p:notesSz cx="6858000" cy="91440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0B1"/>
    <a:srgbClr val="C488BF"/>
    <a:srgbClr val="92C4B4"/>
    <a:srgbClr val="6974DE"/>
    <a:srgbClr val="CD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91"/>
    <p:restoredTop sz="94631"/>
  </p:normalViewPr>
  <p:slideViewPr>
    <p:cSldViewPr snapToGrid="0" snapToObjects="1">
      <p:cViewPr>
        <p:scale>
          <a:sx n="180" d="100"/>
          <a:sy n="180" d="100"/>
        </p:scale>
        <p:origin x="216" y="-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39DEA7-6619-8F42-867E-0303794D9872}" type="datetimeFigureOut">
              <a:rPr lang="en-US"/>
              <a:pPr>
                <a:defRPr/>
              </a:pPr>
              <a:t>2/18/25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EFA1C3-9834-3F44-A679-D1FD2EE14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4A3276-D651-484C-9CF2-933096FF1414}" type="datetimeFigureOut">
              <a:rPr lang="en-US"/>
              <a:pPr>
                <a:defRPr/>
              </a:pPr>
              <a:t>2/18/25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6246E6-3AEB-5545-BD22-DD3189A30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67005" y="630090"/>
            <a:ext cx="7076783" cy="691563"/>
          </a:xfrm>
        </p:spPr>
        <p:txBody>
          <a:bodyPr>
            <a:normAutofit/>
          </a:bodyPr>
          <a:lstStyle>
            <a:lvl1pPr algn="ctr">
              <a:defRPr sz="24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8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98596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4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201295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17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98596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43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1984375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0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5013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11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18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09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0D5D10-C4B5-B641-A4E3-418985FB6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8856" y="530006"/>
            <a:ext cx="5950858" cy="1036087"/>
          </a:xfrm>
        </p:spPr>
        <p:txBody>
          <a:bodyPr anchor="t">
            <a:normAutofit/>
          </a:bodyPr>
          <a:lstStyle>
            <a:lvl1pPr algn="l">
              <a:defRPr sz="3996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48856" y="1732305"/>
            <a:ext cx="5950858" cy="1022860"/>
          </a:xfrm>
        </p:spPr>
        <p:txBody>
          <a:bodyPr anchor="t"/>
          <a:lstStyle>
            <a:lvl1pPr marL="0" indent="0" algn="l">
              <a:buNone/>
              <a:defRPr sz="1798"/>
            </a:lvl1pPr>
            <a:lvl2pPr marL="342591" indent="0" algn="ctr">
              <a:buNone/>
              <a:defRPr sz="1499"/>
            </a:lvl2pPr>
            <a:lvl3pPr marL="685183" indent="0" algn="ctr">
              <a:buNone/>
              <a:defRPr sz="1349"/>
            </a:lvl3pPr>
            <a:lvl4pPr marL="1027774" indent="0" algn="ctr">
              <a:buNone/>
              <a:defRPr sz="1199"/>
            </a:lvl4pPr>
            <a:lvl5pPr marL="1370366" indent="0" algn="ctr">
              <a:buNone/>
              <a:defRPr sz="1199"/>
            </a:lvl5pPr>
            <a:lvl6pPr marL="1712957" indent="0" algn="ctr">
              <a:buNone/>
              <a:defRPr sz="1199"/>
            </a:lvl6pPr>
            <a:lvl7pPr marL="2055548" indent="0" algn="ctr">
              <a:buNone/>
              <a:defRPr sz="1199"/>
            </a:lvl7pPr>
            <a:lvl8pPr marL="2398140" indent="0" algn="ctr">
              <a:buNone/>
              <a:defRPr sz="1199"/>
            </a:lvl8pPr>
            <a:lvl9pPr marL="2740731" indent="0" algn="ctr">
              <a:buNone/>
              <a:defRPr sz="1199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6AD2B68-F100-F848-98D2-35E07925A80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95944" y="530006"/>
            <a:ext cx="1574800" cy="1036087"/>
          </a:xfrm>
        </p:spPr>
        <p:txBody>
          <a:bodyPr anchor="t">
            <a:normAutofit/>
          </a:bodyPr>
          <a:lstStyle>
            <a:lvl1pPr marL="0" indent="0" algn="l">
              <a:buNone/>
              <a:defRPr sz="1599">
                <a:solidFill>
                  <a:schemeClr val="bg1"/>
                </a:solidFill>
              </a:defRPr>
            </a:lvl1pPr>
            <a:lvl2pPr marL="342591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183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7774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036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295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554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814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073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sidebar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71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175"/>
            <a:ext cx="911542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2091" y="514830"/>
            <a:ext cx="3645253" cy="1237130"/>
          </a:xfrm>
        </p:spPr>
        <p:txBody>
          <a:bodyPr anchor="t">
            <a:normAutofit/>
          </a:bodyPr>
          <a:lstStyle>
            <a:lvl1pPr algn="l">
              <a:defRPr sz="225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2090" y="1751960"/>
            <a:ext cx="3645254" cy="1069825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CD8C00"/>
                </a:solidFill>
                <a:latin typeface="Arial" charset="0"/>
                <a:ea typeface="Arial" charset="0"/>
                <a:cs typeface="Arial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04313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24960" y="680914"/>
            <a:ext cx="4722384" cy="1101782"/>
          </a:xfrm>
        </p:spPr>
        <p:txBody>
          <a:bodyPr anchor="t">
            <a:normAutofit/>
          </a:bodyPr>
          <a:lstStyle>
            <a:lvl1pPr algn="l">
              <a:defRPr sz="225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124960" y="1782696"/>
            <a:ext cx="4722384" cy="1039089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CD8C00"/>
                </a:solidFill>
                <a:latin typeface="Arial" charset="0"/>
                <a:ea typeface="Arial" charset="0"/>
                <a:cs typeface="Arial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7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197643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342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4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96691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00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6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200342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9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201295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516531"/>
            <a:ext cx="6526006" cy="970242"/>
          </a:xfrm>
        </p:spPr>
        <p:txBody>
          <a:bodyPr anchor="t">
            <a:normAutofit/>
          </a:bodyPr>
          <a:lstStyle>
            <a:lvl1pPr algn="l"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344" y="1598457"/>
            <a:ext cx="6526006" cy="32457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2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xStyles>
    <p:titleStyle>
      <a:lvl1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2pPr>
      <a:lvl3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3pPr>
      <a:lvl4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4pPr>
      <a:lvl5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5pPr>
      <a:lvl6pPr marL="342900"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charset="0"/>
        </a:defRPr>
      </a:lvl6pPr>
      <a:lvl7pPr marL="685800"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charset="0"/>
        </a:defRPr>
      </a:lvl7pPr>
      <a:lvl8pPr marL="1028700"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charset="0"/>
        </a:defRPr>
      </a:lvl8pPr>
      <a:lvl9pPr marL="1371600"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charset="0"/>
        </a:defRPr>
      </a:lvl9pPr>
    </p:titleStyle>
    <p:bodyStyle>
      <a:lvl1pPr marL="128588" indent="-128588" algn="l" defTabSz="514350" rtl="0" eaLnBrk="1" fontAlgn="base" hangingPunct="1">
        <a:lnSpc>
          <a:spcPct val="90000"/>
        </a:lnSpc>
        <a:spcBef>
          <a:spcPts val="563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Font typeface="Arial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Font typeface="Arial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Font typeface="Arial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55E61-2654-6048-A8BE-A3A8183AC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8868" y="245306"/>
            <a:ext cx="6257120" cy="3305416"/>
          </a:xfrm>
        </p:spPr>
        <p:txBody>
          <a:bodyPr>
            <a:normAutofit/>
          </a:bodyPr>
          <a:lstStyle/>
          <a:p>
            <a:pPr algn="ctr"/>
            <a:r>
              <a:rPr lang="en-US" sz="7000" dirty="0">
                <a:latin typeface="Gill Sans Ultra Bold"/>
                <a:cs typeface="MuktaMahee" panose="020B0000000000000000" pitchFamily="34" charset="77"/>
              </a:rPr>
              <a:t>Welcome </a:t>
            </a:r>
            <a:br>
              <a:rPr lang="en-US" sz="7000" dirty="0">
                <a:latin typeface="Gill Sans Ultra Bold" panose="020B0A02020104020203" pitchFamily="34" charset="77"/>
                <a:cs typeface="MuktaMahee" panose="020B0000000000000000" pitchFamily="34" charset="77"/>
              </a:rPr>
            </a:br>
            <a:r>
              <a:rPr lang="en-US" sz="7000" dirty="0">
                <a:latin typeface="Gill Sans Ultra Bold"/>
                <a:cs typeface="MuktaMahee" panose="020B0000000000000000" pitchFamily="34" charset="77"/>
              </a:rPr>
              <a:t>Class of </a:t>
            </a:r>
            <a:br>
              <a:rPr lang="en-US" sz="7000" dirty="0">
                <a:latin typeface="Gill Sans Ultra Bold" panose="020B0A02020104020203" pitchFamily="34" charset="77"/>
                <a:cs typeface="MuktaMahee" panose="020B0000000000000000" pitchFamily="34" charset="77"/>
              </a:rPr>
            </a:br>
            <a:r>
              <a:rPr lang="en-US" sz="7000" dirty="0">
                <a:latin typeface="Gill Sans Ultra Bold"/>
                <a:cs typeface="MuktaMahee" panose="020B0000000000000000" pitchFamily="34" charset="77"/>
              </a:rPr>
              <a:t>2028</a:t>
            </a:r>
            <a:endParaRPr lang="en-US" sz="7000" dirty="0">
              <a:latin typeface="Gill Sans Ultra Bold" panose="020B0A02020104020203" pitchFamily="34" charset="77"/>
              <a:cs typeface="MuktaMahee" panose="020B0000000000000000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60C0-6793-E74F-AF6A-EC25D11BA81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Personalizing Connecting  Thriving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650A7-BC48-B743-800A-3D933291F3B1}"/>
              </a:ext>
            </a:extLst>
          </p:cNvPr>
          <p:cNvSpPr txBox="1"/>
          <p:nvPr/>
        </p:nvSpPr>
        <p:spPr>
          <a:xfrm>
            <a:off x="2245766" y="4462271"/>
            <a:ext cx="4096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Parent information night </a:t>
            </a:r>
          </a:p>
        </p:txBody>
      </p:sp>
    </p:spTree>
    <p:extLst>
      <p:ext uri="{BB962C8B-B14F-4D97-AF65-F5344CB8AC3E}">
        <p14:creationId xmlns:p14="http://schemas.microsoft.com/office/powerpoint/2010/main" val="313857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63EB50F-0E1D-F24D-BAE4-17B3D89CA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556" y="1469076"/>
            <a:ext cx="6994566" cy="355011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1F86EE-5223-FB4F-99BC-F6B0831DE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815" y="385310"/>
            <a:ext cx="6014047" cy="61221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latin typeface="Cooper Black" panose="0208090404030B020404" pitchFamily="18" charset="77"/>
              </a:rPr>
              <a:t>Math Sequencing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135506-7855-6A45-B8BA-F6C6598B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088" y="302182"/>
            <a:ext cx="3791362" cy="635968"/>
          </a:xfrm>
          <a:prstGeom prst="roundRect">
            <a:avLst/>
          </a:prstGeom>
          <a:solidFill>
            <a:srgbClr val="C488B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Math 15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FE92F0-4885-7A46-AA12-FC8DF096C142}"/>
              </a:ext>
            </a:extLst>
          </p:cNvPr>
          <p:cNvSpPr txBox="1"/>
          <p:nvPr/>
        </p:nvSpPr>
        <p:spPr>
          <a:xfrm>
            <a:off x="2236206" y="1050201"/>
            <a:ext cx="646417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Avenir Roman" panose="02000503020000020003" pitchFamily="2" charset="0"/>
              </a:rPr>
              <a:t>We will be offering Math 15 as a complementary class which means it takes the place of an Option class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800" dirty="0">
              <a:latin typeface="Avenir Roman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Avenir Roman" panose="02000503020000020003" pitchFamily="2" charset="0"/>
              </a:rPr>
              <a:t>Math 15 will run Semester 1 only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800" dirty="0">
              <a:latin typeface="Avenir Roman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Avenir Roman" panose="02000503020000020003" pitchFamily="2" charset="0"/>
              </a:rPr>
              <a:t>Math 15 will be by teacher recommendation </a:t>
            </a:r>
          </a:p>
          <a:p>
            <a:endParaRPr lang="en-US" sz="1800" dirty="0">
              <a:latin typeface="Avenir Roman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Avenir Roman" panose="02000503020000020003" pitchFamily="2" charset="0"/>
              </a:rPr>
              <a:t>Math 15 is the only summer school course for Gr 9’s so you are welcome to take it in the summer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200" dirty="0">
              <a:latin typeface="Avenir Roman" panose="02000503020000020003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4A37F8-FCCE-7546-AA98-F7712F2A7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76971"/>
              </p:ext>
            </p:extLst>
          </p:nvPr>
        </p:nvGraphicFramePr>
        <p:xfrm>
          <a:off x="2276063" y="1153664"/>
          <a:ext cx="6411936" cy="391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5968">
                  <a:extLst>
                    <a:ext uri="{9D8B030D-6E8A-4147-A177-3AD203B41FA5}">
                      <a16:colId xmlns:a16="http://schemas.microsoft.com/office/drawing/2014/main" val="2101020141"/>
                    </a:ext>
                  </a:extLst>
                </a:gridCol>
                <a:gridCol w="3205968">
                  <a:extLst>
                    <a:ext uri="{9D8B030D-6E8A-4147-A177-3AD203B41FA5}">
                      <a16:colId xmlns:a16="http://schemas.microsoft.com/office/drawing/2014/main" val="3235951169"/>
                    </a:ext>
                  </a:extLst>
                </a:gridCol>
              </a:tblGrid>
              <a:tr h="72151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Cooper Black"/>
                        </a:rPr>
                        <a:t>Students who SHOULD take Math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oper Black"/>
                        </a:rPr>
                        <a:t>Students who should NOT take Math 15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81477"/>
                  </a:ext>
                </a:extLst>
              </a:tr>
              <a:tr h="310819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350" b="0" i="0" u="none" strike="noStrike" noProof="0" dirty="0">
                        <a:latin typeface="Times New Roman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800" b="0" i="0" u="none" strike="noStrike" noProof="0" dirty="0">
                          <a:latin typeface="Calibri Light"/>
                        </a:rPr>
                        <a:t>Scored consistent 2s in Math 9</a:t>
                      </a:r>
                      <a:endParaRPr lang="en-US" sz="1800" dirty="0">
                        <a:latin typeface="Calibri Light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800" b="0" i="0" u="none" strike="noStrike" noProof="0" dirty="0">
                          <a:latin typeface="Calibri Light"/>
                        </a:rPr>
                        <a:t>Need help transitioning into high school</a:t>
                      </a:r>
                      <a:endParaRPr lang="en-US" sz="1800" dirty="0">
                        <a:latin typeface="Calibri Light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800" b="0" i="0" u="none" strike="noStrike" noProof="0" dirty="0">
                          <a:latin typeface="Calibri Light"/>
                        </a:rPr>
                        <a:t>Goal of post-secondary</a:t>
                      </a:r>
                      <a:endParaRPr lang="en-US" sz="1800" dirty="0">
                        <a:latin typeface="Calibri Light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Calibri Light"/>
                        </a:rPr>
                        <a:t>We will be offering Math 15 as a complementary class (takes the place of an option) 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 Light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Calibri Light"/>
                        </a:rPr>
                        <a:t>Must be recommended by Gr 9 math teacher</a:t>
                      </a:r>
                      <a:endParaRPr lang="en-US" dirty="0">
                        <a:solidFill>
                          <a:schemeClr val="tx1"/>
                        </a:solidFill>
                        <a:latin typeface="Calibri Light"/>
                      </a:endParaRPr>
                    </a:p>
                    <a:p>
                      <a:pPr marL="285750" lvl="0" indent="-285750">
                        <a:buFont typeface="Wingdings"/>
                        <a:buChar char="q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800" b="0" i="0" u="none" strike="noStrike" noProof="0" dirty="0">
                          <a:latin typeface="Calibri Light"/>
                        </a:rPr>
                        <a:t>Scored consistent 3s and 4s in Math 9 (Math 10C recommended)</a:t>
                      </a:r>
                      <a:endParaRPr lang="en-US" sz="1800" dirty="0">
                        <a:latin typeface="Calibri Light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800" b="0" i="0" u="none" strike="noStrike" noProof="0" dirty="0">
                          <a:latin typeface="Calibri Light"/>
                        </a:rPr>
                        <a:t>Scored primarily 1s in Math 9. (Math 10-3 recommended)</a:t>
                      </a:r>
                      <a:endParaRPr lang="en-US" sz="1800" dirty="0">
                        <a:latin typeface="Calibri Light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800" b="0" i="0" u="none" strike="noStrike" noProof="0" dirty="0">
                          <a:latin typeface="Calibri Light"/>
                        </a:rPr>
                        <a:t>Student whose goal is to complete high school and then enter the work force. (Math 10-3 recommended)</a:t>
                      </a:r>
                      <a:endParaRPr lang="en-US" sz="1800" dirty="0">
                        <a:latin typeface="Calibri Light"/>
                      </a:endParaRPr>
                    </a:p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235625"/>
                  </a:ext>
                </a:extLst>
              </a:tr>
            </a:tbl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C4B241C5-FA2B-9044-A92A-097851D3C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993" y="106627"/>
            <a:ext cx="6526006" cy="970242"/>
          </a:xfrm>
          <a:prstGeom prst="roundRect">
            <a:avLst/>
          </a:prstGeom>
          <a:solidFill>
            <a:srgbClr val="C488B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Who makes a good candidate for Math 15?</a:t>
            </a:r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07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F857BB-955D-B94F-A5D9-79B29C15D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9506" y="193775"/>
            <a:ext cx="4134968" cy="457318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932FE5-D6ED-4245-AAE4-1DC7E803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268" y="332509"/>
            <a:ext cx="3283095" cy="106348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>
                <a:latin typeface="Cooper Black" panose="0208090404030B020404" pitchFamily="18" charset="77"/>
              </a:rPr>
              <a:t>Science </a:t>
            </a:r>
            <a:br>
              <a:rPr lang="en-US" sz="4000" b="1" dirty="0">
                <a:latin typeface="Cooper Black" panose="0208090404030B020404" pitchFamily="18" charset="77"/>
              </a:rPr>
            </a:br>
            <a:r>
              <a:rPr lang="en-US" sz="4000" b="1" dirty="0">
                <a:latin typeface="Cooper Black" panose="0208090404030B020404" pitchFamily="18" charset="77"/>
              </a:rPr>
              <a:t>Sequencing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07873-2FDF-8647-A25B-A540BB0B9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585" y="2101932"/>
            <a:ext cx="1958607" cy="19881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69AB68-3425-704A-A06C-619F8D18F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7561" y="1425040"/>
            <a:ext cx="7153317" cy="3218224"/>
          </a:xfr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297512-D36C-5746-9DFD-573EA2EAFC11}"/>
              </a:ext>
            </a:extLst>
          </p:cNvPr>
          <p:cNvSpPr/>
          <p:nvPr/>
        </p:nvSpPr>
        <p:spPr>
          <a:xfrm>
            <a:off x="2529444" y="249382"/>
            <a:ext cx="5415148" cy="914400"/>
          </a:xfrm>
          <a:prstGeom prst="roundRect">
            <a:avLst/>
          </a:prstGeom>
          <a:solidFill>
            <a:srgbClr val="C488B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Complementary Courses (Options) 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9FE8BF-2ED5-2D4F-AD7A-64987D8EA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138" y="1425039"/>
            <a:ext cx="7126746" cy="342009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AF72F3-3BEC-A540-8B08-76B106B4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746" y="362152"/>
            <a:ext cx="4850843" cy="671001"/>
          </a:xfrm>
          <a:prstGeom prst="roundRect">
            <a:avLst/>
          </a:prstGeom>
          <a:solidFill>
            <a:srgbClr val="C488B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Athletics</a:t>
            </a:r>
            <a:endParaRPr lang="en-US" sz="4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3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443ED8-6747-034B-90EE-0A4084EBD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138" y="1486773"/>
            <a:ext cx="7002744" cy="338211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FA5BCD4-5FEA-CE41-B1C7-664C6775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507" y="219648"/>
            <a:ext cx="6526006" cy="970242"/>
          </a:xfrm>
          <a:prstGeom prst="roundRect">
            <a:avLst/>
          </a:prstGeom>
          <a:solidFill>
            <a:srgbClr val="C488B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Extracurricular &amp; Clubs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5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AE238F-9264-F74D-AFBE-4B792FA9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976" y="160272"/>
            <a:ext cx="6526006" cy="970242"/>
          </a:xfrm>
          <a:prstGeom prst="roundRect">
            <a:avLst/>
          </a:prstGeom>
          <a:solidFill>
            <a:srgbClr val="C488B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Advanced Placement AP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F7CB01-012F-9871-9E6C-BCDDFBBEA039}"/>
              </a:ext>
            </a:extLst>
          </p:cNvPr>
          <p:cNvSpPr/>
          <p:nvPr/>
        </p:nvSpPr>
        <p:spPr>
          <a:xfrm>
            <a:off x="5536405" y="3527226"/>
            <a:ext cx="1285875" cy="9108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735BAC-D60D-D642-B666-60D551941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671476"/>
              </p:ext>
            </p:extLst>
          </p:nvPr>
        </p:nvGraphicFramePr>
        <p:xfrm>
          <a:off x="2138177" y="1496816"/>
          <a:ext cx="6796456" cy="288599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699114">
                  <a:extLst>
                    <a:ext uri="{9D8B030D-6E8A-4147-A177-3AD203B41FA5}">
                      <a16:colId xmlns:a16="http://schemas.microsoft.com/office/drawing/2014/main" val="3142627640"/>
                    </a:ext>
                  </a:extLst>
                </a:gridCol>
                <a:gridCol w="1699114">
                  <a:extLst>
                    <a:ext uri="{9D8B030D-6E8A-4147-A177-3AD203B41FA5}">
                      <a16:colId xmlns:a16="http://schemas.microsoft.com/office/drawing/2014/main" val="2932296930"/>
                    </a:ext>
                  </a:extLst>
                </a:gridCol>
                <a:gridCol w="1699114">
                  <a:extLst>
                    <a:ext uri="{9D8B030D-6E8A-4147-A177-3AD203B41FA5}">
                      <a16:colId xmlns:a16="http://schemas.microsoft.com/office/drawing/2014/main" val="301241466"/>
                    </a:ext>
                  </a:extLst>
                </a:gridCol>
                <a:gridCol w="1699114">
                  <a:extLst>
                    <a:ext uri="{9D8B030D-6E8A-4147-A177-3AD203B41FA5}">
                      <a16:colId xmlns:a16="http://schemas.microsoft.com/office/drawing/2014/main" val="2902991110"/>
                    </a:ext>
                  </a:extLst>
                </a:gridCol>
              </a:tblGrid>
              <a:tr h="675577">
                <a:tc rowSpan="3">
                  <a:txBody>
                    <a:bodyPr/>
                    <a:lstStyle/>
                    <a:p>
                      <a:pPr rtl="0" fontAlgn="base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the exception of 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 Computer Science (one semester),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AP classes 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 year long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n-lt"/>
                        </a:rPr>
                        <a:t>Art AP 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dirty="0">
                          <a:latin typeface="+mn-lt"/>
                        </a:rPr>
                        <a:t>(Art 30/35)</a:t>
                      </a:r>
                    </a:p>
                    <a:p>
                      <a:pPr lvl="0">
                        <a:buNone/>
                      </a:pPr>
                      <a:endParaRPr lang="en-US" sz="1600" b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n-lt"/>
                        </a:rPr>
                        <a:t>Social Studies AP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dirty="0">
                          <a:latin typeface="+mn-lt"/>
                        </a:rPr>
                        <a:t>European History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</a:rPr>
                        <a:t>(SS 20-1/30-1/35)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n-lt"/>
                        </a:rPr>
                        <a:t>English AP </a:t>
                      </a:r>
                    </a:p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(ELA 20-1/30-1/35)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914981"/>
                  </a:ext>
                </a:extLst>
              </a:tr>
              <a:tr h="9847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n-lt"/>
                        </a:rPr>
                        <a:t>Biology AP</a:t>
                      </a:r>
                    </a:p>
                    <a:p>
                      <a:r>
                        <a:rPr lang="en-US" sz="1600" b="0" dirty="0">
                          <a:latin typeface="+mn-lt"/>
                        </a:rPr>
                        <a:t>(Bio 20/30/35)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n-lt"/>
                        </a:rPr>
                        <a:t>Chemistry AP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+mn-lt"/>
                        </a:rPr>
                        <a:t>(Chem 20/30/35)</a:t>
                      </a:r>
                    </a:p>
                    <a:p>
                      <a:endParaRPr lang="en-US" sz="1600" b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n-lt"/>
                        </a:rPr>
                        <a:t>Physics AP 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+mn-lt"/>
                        </a:rPr>
                        <a:t>(Physics 20/30/35)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409492"/>
                  </a:ext>
                </a:extLst>
              </a:tr>
              <a:tr h="1078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n-lt"/>
                        </a:rPr>
                        <a:t>Math AP</a:t>
                      </a:r>
                    </a:p>
                    <a:p>
                      <a:r>
                        <a:rPr lang="en-US" sz="1600" b="0" dirty="0">
                          <a:latin typeface="+mn-lt"/>
                        </a:rPr>
                        <a:t>(Math 30-1/31)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n-lt"/>
                        </a:rPr>
                        <a:t>Computing Science AP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+mn-lt"/>
                        </a:rPr>
                        <a:t>(Comp Sci 30)</a:t>
                      </a:r>
                    </a:p>
                    <a:p>
                      <a:endParaRPr lang="en-US" sz="16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091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3003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99F392-D8A4-8F48-8C3E-33CDD91CB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196364"/>
              </p:ext>
            </p:extLst>
          </p:nvPr>
        </p:nvGraphicFramePr>
        <p:xfrm>
          <a:off x="2055895" y="1322653"/>
          <a:ext cx="6924836" cy="3682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2418">
                  <a:extLst>
                    <a:ext uri="{9D8B030D-6E8A-4147-A177-3AD203B41FA5}">
                      <a16:colId xmlns:a16="http://schemas.microsoft.com/office/drawing/2014/main" val="3411873731"/>
                    </a:ext>
                  </a:extLst>
                </a:gridCol>
                <a:gridCol w="3462418">
                  <a:extLst>
                    <a:ext uri="{9D8B030D-6E8A-4147-A177-3AD203B41FA5}">
                      <a16:colId xmlns:a16="http://schemas.microsoft.com/office/drawing/2014/main" val="1482317327"/>
                    </a:ext>
                  </a:extLst>
                </a:gridCol>
              </a:tblGrid>
              <a:tr h="3336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u="sng" strike="noStrike" kern="1200" dirty="0">
                          <a:solidFill>
                            <a:srgbClr val="0070C0"/>
                          </a:solidFill>
                          <a:effectLst/>
                        </a:rPr>
                        <a:t>Spanish Language  </a:t>
                      </a:r>
                    </a:p>
                    <a:p>
                      <a:pPr algn="ctr" rtl="0" fontAlgn="base"/>
                      <a:endParaRPr lang="en-US" sz="1350" b="1" u="sng" strike="noStrike" kern="1200" dirty="0">
                        <a:effectLst/>
                      </a:endParaRPr>
                    </a:p>
                    <a:p>
                      <a:pPr marL="285750" marR="0" lvl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u="none" strike="noStrike" kern="1200" dirty="0">
                          <a:effectLst/>
                          <a:latin typeface="Calibri"/>
                        </a:rPr>
                        <a:t>Spanish 10-3Y </a:t>
                      </a:r>
                      <a:r>
                        <a:rPr lang="en-US" sz="1600" u="none" strike="noStrike" kern="1200" dirty="0">
                          <a:effectLst/>
                          <a:latin typeface="+mn-lt"/>
                        </a:rPr>
                        <a:t>~ applicable for beginner Spanish learners</a:t>
                      </a:r>
                      <a:endParaRPr lang="en-US" sz="1600" u="none" strike="noStrike" kern="1200" dirty="0">
                        <a:effectLst/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US" sz="1600" u="none" strike="noStrike" kern="1200" dirty="0">
                        <a:effectLst/>
                        <a:latin typeface="Calibri"/>
                      </a:endParaRPr>
                    </a:p>
                    <a:p>
                      <a:pPr marL="285750" marR="0" lvl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u="none" strike="noStrike" kern="1200" dirty="0">
                          <a:effectLst/>
                          <a:latin typeface="Calibri"/>
                        </a:rPr>
                        <a:t>Spanish 20-3Y </a:t>
                      </a:r>
                      <a:r>
                        <a:rPr lang="en-US" sz="1600" u="none" strike="noStrike" kern="1200" dirty="0">
                          <a:effectLst/>
                          <a:latin typeface="+mn-lt"/>
                        </a:rPr>
                        <a:t>~ applicable for students who have completed Spanish classes in Junior High</a:t>
                      </a:r>
                      <a:r>
                        <a:rPr lang="en-US" sz="1600" kern="1200" dirty="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endParaRPr lang="en-US" sz="1600" u="none" strike="noStrike" kern="1200" dirty="0">
                        <a:effectLst/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US" sz="1600" u="none" strike="noStrike" kern="1200" dirty="0">
                        <a:effectLst/>
                        <a:latin typeface="Calibri"/>
                      </a:endParaRP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u="none" strike="noStrike" kern="1200" dirty="0">
                          <a:effectLst/>
                          <a:latin typeface="Calibri"/>
                        </a:rPr>
                        <a:t>Spanish 30-3Y – applicable if you are coming out of Spanish bilingual school or Spanish speaking 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strike="noStrike" kern="1200" dirty="0">
                          <a:solidFill>
                            <a:srgbClr val="0070C0"/>
                          </a:solidFill>
                          <a:effectLst/>
                        </a:rPr>
                        <a:t>French Language</a:t>
                      </a:r>
                      <a:r>
                        <a:rPr lang="en-US" sz="1400" b="1" u="sng" strike="noStrike" kern="12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</a:p>
                    <a:p>
                      <a:pPr rtl="0" fontAlgn="base"/>
                      <a:endParaRPr lang="en-US" sz="1600" u="none" strike="noStrike" kern="1200" dirty="0">
                        <a:effectLst/>
                        <a:latin typeface="Calibri"/>
                      </a:endParaRPr>
                    </a:p>
                    <a:p>
                      <a:pPr marL="285750" indent="-285750" rtl="0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US" sz="1600" u="none" strike="noStrike" kern="1200" dirty="0">
                          <a:effectLst/>
                          <a:latin typeface="Calibri"/>
                        </a:rPr>
                        <a:t>French 10-3Y ~ applicable for beginner French learners</a:t>
                      </a:r>
                      <a:r>
                        <a:rPr lang="en-US" sz="1600" kern="1200" dirty="0">
                          <a:effectLst/>
                          <a:latin typeface="Calibri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1600" kern="1200" dirty="0">
                          <a:effectLst/>
                          <a:latin typeface="Calibri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US" sz="1600" u="none" strike="noStrike" kern="1200" dirty="0">
                          <a:effectLst/>
                          <a:latin typeface="Calibri"/>
                        </a:rPr>
                        <a:t>French 20-3Y ​~ applicable for students who have completed French classes in Junior High</a:t>
                      </a:r>
                      <a:r>
                        <a:rPr lang="en-US" sz="1600" kern="1200" dirty="0">
                          <a:effectLst/>
                          <a:latin typeface="Calibri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1600" kern="1200" dirty="0">
                          <a:effectLst/>
                          <a:latin typeface="Calibri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US" sz="1600" u="none" strike="noStrike" kern="1200" dirty="0">
                          <a:effectLst/>
                          <a:latin typeface="Calibri"/>
                        </a:rPr>
                        <a:t>Direct entry into French 30-3Y ~ for previous French Immersion students or native French speakers. </a:t>
                      </a:r>
                      <a:r>
                        <a:rPr lang="en-US" sz="1600" kern="1200" dirty="0">
                          <a:effectLst/>
                          <a:latin typeface="Calibri"/>
                        </a:rPr>
                        <a:t>​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601880"/>
                  </a:ext>
                </a:extLst>
              </a:tr>
            </a:tbl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D7C5FE51-5086-4640-93BD-B0C65DD3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310" y="194756"/>
            <a:ext cx="6526006" cy="970242"/>
          </a:xfrm>
          <a:prstGeom prst="roundRect">
            <a:avLst/>
          </a:prstGeom>
          <a:solidFill>
            <a:srgbClr val="C488B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Language Options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37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2B7FBC-8237-3245-A77A-4132A7D23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994" y="1639888"/>
            <a:ext cx="6406356" cy="32225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E4604-F041-B24A-BD51-6BAA5A72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074" y="3020126"/>
            <a:ext cx="2320897" cy="2123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D868E-B90A-0E4C-B112-C82082AA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747" y="127873"/>
            <a:ext cx="1409700" cy="13589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AF168F3-37D8-484F-A948-3D37F906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03" y="326525"/>
            <a:ext cx="4862718" cy="1032341"/>
          </a:xfrm>
          <a:prstGeom prst="roundRect">
            <a:avLst/>
          </a:prstGeom>
          <a:solidFill>
            <a:srgbClr val="C488B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Off Campus Education Opportunities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0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9B516-4FB3-7944-AD81-ADB8DF303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50" y="1598613"/>
            <a:ext cx="1025698" cy="1367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BEE00-480A-0E4A-A79D-C1D654C06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55" y="6478389"/>
            <a:ext cx="1987794" cy="2650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8319A-A233-5D48-807B-EFBA2A12A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55" y="6630789"/>
            <a:ext cx="1987794" cy="2650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038DE-E719-5543-9EEC-355A39A86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55" y="6783189"/>
            <a:ext cx="1987794" cy="2650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85EC1-121D-BE4D-99F6-8507C1AD7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55" y="6935589"/>
            <a:ext cx="1987794" cy="265039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C222B7-3119-FA4C-A5D1-217781FE3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61" y="3627011"/>
            <a:ext cx="1102418" cy="1469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D5DC8B-F74F-264E-A0A7-48D668BF1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54" y="1575236"/>
            <a:ext cx="1133549" cy="1511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448461-AD45-6142-BC5D-5EC2C5241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55" y="6490930"/>
            <a:ext cx="1894207" cy="2690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552FC-460B-D448-BE1F-A45CF4598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55" y="6643330"/>
            <a:ext cx="1894207" cy="2690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41ECE9-27AB-3247-BA95-A7F9D19F5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55" y="6795730"/>
            <a:ext cx="1894207" cy="2690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8E220C-9A93-E242-9467-6BB0FC094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034" y="127247"/>
            <a:ext cx="1224978" cy="656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E275E0-5BCC-4648-AC33-C4EEC2D46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109" y="1575236"/>
            <a:ext cx="1043231" cy="13909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E63D74-D783-E440-92CC-AF2DE26A1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2555" y="2113320"/>
            <a:ext cx="1292617" cy="17234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6C9BBA-3F76-C14A-8189-940246DE4F27}"/>
              </a:ext>
            </a:extLst>
          </p:cNvPr>
          <p:cNvSpPr txBox="1"/>
          <p:nvPr/>
        </p:nvSpPr>
        <p:spPr>
          <a:xfrm>
            <a:off x="1578258" y="1198503"/>
            <a:ext cx="25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Adams- AP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C814E5-AA1D-214C-9A70-8B301C08824D}"/>
              </a:ext>
            </a:extLst>
          </p:cNvPr>
          <p:cNvSpPr txBox="1"/>
          <p:nvPr/>
        </p:nvSpPr>
        <p:spPr>
          <a:xfrm>
            <a:off x="3283904" y="1184612"/>
            <a:ext cx="25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Murray- AP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EED46-BFF9-3548-A8C1-41F7FBB4536B}"/>
              </a:ext>
            </a:extLst>
          </p:cNvPr>
          <p:cNvSpPr txBox="1"/>
          <p:nvPr/>
        </p:nvSpPr>
        <p:spPr>
          <a:xfrm>
            <a:off x="5153647" y="1187358"/>
            <a:ext cx="25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Siegle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- AP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3621D1-D806-C340-9D30-3FEBD0BF2735}"/>
              </a:ext>
            </a:extLst>
          </p:cNvPr>
          <p:cNvSpPr txBox="1"/>
          <p:nvPr/>
        </p:nvSpPr>
        <p:spPr>
          <a:xfrm>
            <a:off x="6923208" y="1646300"/>
            <a:ext cx="25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Hambidge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F07589-74E1-BC40-B649-357F793DBDA2}"/>
              </a:ext>
            </a:extLst>
          </p:cNvPr>
          <p:cNvSpPr txBox="1"/>
          <p:nvPr/>
        </p:nvSpPr>
        <p:spPr>
          <a:xfrm>
            <a:off x="1456000" y="3209736"/>
            <a:ext cx="25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Sellar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1808C0-1611-E244-9C6F-9F95A144A47A}"/>
              </a:ext>
            </a:extLst>
          </p:cNvPr>
          <p:cNvSpPr txBox="1"/>
          <p:nvPr/>
        </p:nvSpPr>
        <p:spPr>
          <a:xfrm>
            <a:off x="3309532" y="3239034"/>
            <a:ext cx="25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Gentile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73A585-D77B-B342-B07C-595D5CC17EA5}"/>
              </a:ext>
            </a:extLst>
          </p:cNvPr>
          <p:cNvSpPr txBox="1"/>
          <p:nvPr/>
        </p:nvSpPr>
        <p:spPr>
          <a:xfrm>
            <a:off x="5216929" y="3308641"/>
            <a:ext cx="25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Pretty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24BCE9-7B04-EE44-AA6F-E486F1DC6778}"/>
              </a:ext>
            </a:extLst>
          </p:cNvPr>
          <p:cNvSpPr txBox="1"/>
          <p:nvPr/>
        </p:nvSpPr>
        <p:spPr>
          <a:xfrm>
            <a:off x="6967340" y="3893160"/>
            <a:ext cx="25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Principal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FD51B5-525C-A94E-BFED-9BB7DCCBAF24}"/>
              </a:ext>
            </a:extLst>
          </p:cNvPr>
          <p:cNvSpPr txBox="1"/>
          <p:nvPr/>
        </p:nvSpPr>
        <p:spPr>
          <a:xfrm>
            <a:off x="2912452" y="199983"/>
            <a:ext cx="406713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latin typeface="Lucida Sans" panose="020B0602030504020204" pitchFamily="34" charset="77"/>
              </a:rPr>
              <a:t>Meet your team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563485-31CB-D244-B0B5-3434C2F19B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047" y="3609846"/>
            <a:ext cx="1167771" cy="1562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AB363C-87B0-F24F-ABD2-D8349A408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9092" y="3619981"/>
            <a:ext cx="1030797" cy="14839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8C956D-5BC6-6A47-872A-A855AAB81D25}"/>
              </a:ext>
            </a:extLst>
          </p:cNvPr>
          <p:cNvSpPr txBox="1"/>
          <p:nvPr/>
        </p:nvSpPr>
        <p:spPr>
          <a:xfrm>
            <a:off x="7299004" y="1068779"/>
            <a:ext cx="2231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01B96-748F-D440-983A-7AD2751FDA05}"/>
              </a:ext>
            </a:extLst>
          </p:cNvPr>
          <p:cNvSpPr/>
          <p:nvPr/>
        </p:nvSpPr>
        <p:spPr>
          <a:xfrm>
            <a:off x="3702246" y="207005"/>
            <a:ext cx="3639714" cy="861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Registration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3989C5-0FA7-3948-B031-1DB9D2321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1097" y="1159717"/>
            <a:ext cx="3172230" cy="3855902"/>
          </a:xfr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713E087-B6C4-D248-B14F-AF8E4C925C07}"/>
              </a:ext>
            </a:extLst>
          </p:cNvPr>
          <p:cNvSpPr/>
          <p:nvPr/>
        </p:nvSpPr>
        <p:spPr>
          <a:xfrm>
            <a:off x="5295014" y="4451498"/>
            <a:ext cx="1566530" cy="7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47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C25DCD-39BA-E54B-899E-DCE2ABE5B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019" y="177046"/>
            <a:ext cx="6526212" cy="229302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9AFC61-BAF4-6C49-9468-5F505B43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761" y="2580369"/>
            <a:ext cx="7088863" cy="14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61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6AA90C-EBA5-2248-80AB-A356C9EB1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523" y="187723"/>
            <a:ext cx="6526212" cy="20765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6F9BA-5299-E443-9AB7-378B2D581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629" y="2729558"/>
            <a:ext cx="7098000" cy="12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6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0D5E1B-4B2E-384F-B7D8-67759F5F5B8F}"/>
              </a:ext>
            </a:extLst>
          </p:cNvPr>
          <p:cNvSpPr txBox="1"/>
          <p:nvPr/>
        </p:nvSpPr>
        <p:spPr>
          <a:xfrm>
            <a:off x="2256312" y="39656"/>
            <a:ext cx="5284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chemeClr val="accent1">
                  <a:lumMod val="75000"/>
                </a:schemeClr>
              </a:solidFill>
              <a:latin typeface="Lucida Sans" panose="020B0602030504020204" pitchFamily="34" charset="77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en-US" sz="1800" dirty="0">
              <a:latin typeface="Lucida Sans" panose="020B0602030504020204" pitchFamily="34" charset="77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latin typeface="Lucida Sans" panose="020B0602030504020204" pitchFamily="34" charset="77"/>
                <a:sym typeface="Wingdings" pitchFamily="2" charset="2"/>
              </a:rPr>
              <a:t>Choose 8 options on paper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latin typeface="Lucida Sans" panose="020B0602030504020204" pitchFamily="34" charset="77"/>
                <a:sym typeface="Wingdings" pitchFamily="2" charset="2"/>
              </a:rPr>
              <a:t>1 = your most preferred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latin typeface="Lucida Sans" panose="020B0602030504020204" pitchFamily="34" charset="77"/>
                <a:sym typeface="Wingdings" pitchFamily="2" charset="2"/>
              </a:rPr>
              <a:t>Enter TOP 3 in PowerSchool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latin typeface="Lucida Sans" panose="020B0602030504020204" pitchFamily="34" charset="77"/>
                <a:sym typeface="Wingdings" pitchFamily="2" charset="2"/>
              </a:rPr>
              <a:t>Choose your options wisely </a:t>
            </a:r>
            <a:endParaRPr lang="en-US" sz="1600" dirty="0">
              <a:latin typeface="Lucida Sans" panose="020B0602030504020204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81E8DF-5E8C-B546-B7AB-89308E7DECDE}"/>
              </a:ext>
            </a:extLst>
          </p:cNvPr>
          <p:cNvSpPr/>
          <p:nvPr/>
        </p:nvSpPr>
        <p:spPr>
          <a:xfrm>
            <a:off x="2137558" y="15655"/>
            <a:ext cx="6745184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Complementary Classes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79AD2-4606-3B4E-B43B-E15A2941D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122" y="1956760"/>
            <a:ext cx="7022589" cy="271482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38C827-EC52-FD41-8887-068653CA4C7A}"/>
              </a:ext>
            </a:extLst>
          </p:cNvPr>
          <p:cNvSpPr/>
          <p:nvPr/>
        </p:nvSpPr>
        <p:spPr>
          <a:xfrm>
            <a:off x="5167423" y="4423144"/>
            <a:ext cx="3402419" cy="1559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46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D2421B1F-330B-6941-ACA2-FE2AA16AC5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30391" y="1090341"/>
            <a:ext cx="4434783" cy="2994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397E96-D509-5D47-BC51-78F1797C938B}"/>
              </a:ext>
            </a:extLst>
          </p:cNvPr>
          <p:cNvSpPr txBox="1"/>
          <p:nvPr/>
        </p:nvSpPr>
        <p:spPr>
          <a:xfrm>
            <a:off x="5723907" y="832870"/>
            <a:ext cx="3526971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venir Next" panose="020B0503020202020204" pitchFamily="34" charset="0"/>
              </a:rPr>
              <a:t>Cannot be completed in the app</a:t>
            </a:r>
          </a:p>
          <a:p>
            <a:endParaRPr lang="en-US" sz="2000" dirty="0">
              <a:latin typeface="Avenir Next" panose="020B0503020202020204" pitchFamily="34" charset="0"/>
            </a:endParaRPr>
          </a:p>
          <a:p>
            <a:endParaRPr lang="en-US" sz="2000" dirty="0">
              <a:latin typeface="Avenir Next" panose="020B0503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venir Next" panose="020B0503020202020204" pitchFamily="34" charset="0"/>
              </a:rPr>
              <a:t>Students are required to use a computer</a:t>
            </a:r>
          </a:p>
          <a:p>
            <a:endParaRPr lang="en-US" sz="2000" dirty="0">
              <a:latin typeface="Avenir Next" panose="020B0503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venir Next" panose="020B0503020202020204" pitchFamily="34" charset="0"/>
              </a:rPr>
              <a:t>Learning Community Core, PE &amp; CALM will be automatically enrolled </a:t>
            </a:r>
          </a:p>
          <a:p>
            <a:endParaRPr lang="en-US" sz="2000" dirty="0">
              <a:latin typeface="Avenir Next" panose="020B0503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venir Next" panose="020B0503020202020204" pitchFamily="34" charset="0"/>
              </a:rPr>
              <a:t>Students will input 3 options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620D3-8534-FD4B-844F-D6DBEFFBD0FC}"/>
              </a:ext>
            </a:extLst>
          </p:cNvPr>
          <p:cNvSpPr/>
          <p:nvPr/>
        </p:nvSpPr>
        <p:spPr>
          <a:xfrm>
            <a:off x="2303813" y="130609"/>
            <a:ext cx="5786292" cy="553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PowerSchool Registration</a:t>
            </a:r>
          </a:p>
        </p:txBody>
      </p:sp>
    </p:spTree>
    <p:extLst>
      <p:ext uri="{BB962C8B-B14F-4D97-AF65-F5344CB8AC3E}">
        <p14:creationId xmlns:p14="http://schemas.microsoft.com/office/powerpoint/2010/main" val="50906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25A462A9-C234-6F4A-92C2-AD8D346AFF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4437" y="944514"/>
            <a:ext cx="5605153" cy="412234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3C0B21-E622-8445-9031-D27E3246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479" y="267150"/>
            <a:ext cx="6526006" cy="970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PowerSchool Registration</a:t>
            </a:r>
          </a:p>
        </p:txBody>
      </p:sp>
    </p:spTree>
    <p:extLst>
      <p:ext uri="{BB962C8B-B14F-4D97-AF65-F5344CB8AC3E}">
        <p14:creationId xmlns:p14="http://schemas.microsoft.com/office/powerpoint/2010/main" val="1849966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7EF0B83D-8E05-2246-B09E-FABAC264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780436"/>
            <a:ext cx="8858992" cy="3175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D9EFB0-39E3-054B-8245-6E395D32D969}"/>
              </a:ext>
            </a:extLst>
          </p:cNvPr>
          <p:cNvSpPr txBox="1"/>
          <p:nvPr/>
        </p:nvSpPr>
        <p:spPr>
          <a:xfrm>
            <a:off x="9820656" y="8487862"/>
            <a:ext cx="7480630" cy="1477328"/>
          </a:xfrm>
          <a:prstGeom prst="rect">
            <a:avLst/>
          </a:prstGeom>
          <a:solidFill>
            <a:srgbClr val="F78083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</a:rPr>
              <a:t>IMPORTANT: Even if you are thinking about transferring schools, please make your picks anyways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E210E-B5E0-1F4D-9439-6CFC8A5414F7}"/>
              </a:ext>
            </a:extLst>
          </p:cNvPr>
          <p:cNvSpPr txBox="1"/>
          <p:nvPr/>
        </p:nvSpPr>
        <p:spPr>
          <a:xfrm>
            <a:off x="9973056" y="8640262"/>
            <a:ext cx="7480630" cy="1477328"/>
          </a:xfrm>
          <a:prstGeom prst="rect">
            <a:avLst/>
          </a:prstGeom>
          <a:solidFill>
            <a:srgbClr val="F78083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</a:rPr>
              <a:t>IMPORTANT: Even if you are thinking about transferring schools, please make your picks anyways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6648B-2280-4D4F-9E49-7A6941AB4013}"/>
              </a:ext>
            </a:extLst>
          </p:cNvPr>
          <p:cNvSpPr/>
          <p:nvPr/>
        </p:nvSpPr>
        <p:spPr>
          <a:xfrm>
            <a:off x="2173184" y="559913"/>
            <a:ext cx="6436426" cy="553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PowerSchool Registration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1CEC9-8534-F643-AD55-BB0B249F5C17}"/>
              </a:ext>
            </a:extLst>
          </p:cNvPr>
          <p:cNvSpPr txBox="1"/>
          <p:nvPr/>
        </p:nvSpPr>
        <p:spPr>
          <a:xfrm>
            <a:off x="4833258" y="3586348"/>
            <a:ext cx="3776352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IMPORTANT: Even if you are thinking about transferring schools, please make your picks anyways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4491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F947E9-F130-8548-83DE-77BF560D7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1597"/>
            <a:ext cx="9144000" cy="4394491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8D65C8-FF40-4D4A-8194-61D8AC468937}"/>
              </a:ext>
            </a:extLst>
          </p:cNvPr>
          <p:cNvSpPr/>
          <p:nvPr/>
        </p:nvSpPr>
        <p:spPr>
          <a:xfrm>
            <a:off x="2788270" y="0"/>
            <a:ext cx="376615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PowerSchool Registration</a:t>
            </a:r>
          </a:p>
        </p:txBody>
      </p:sp>
    </p:spTree>
    <p:extLst>
      <p:ext uri="{BB962C8B-B14F-4D97-AF65-F5344CB8AC3E}">
        <p14:creationId xmlns:p14="http://schemas.microsoft.com/office/powerpoint/2010/main" val="2861637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793B83-8C24-754B-88FC-F7D3B2879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115" y="1233372"/>
            <a:ext cx="7256115" cy="3492247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22EF74E-2BD8-BC4B-B19A-D0F88909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566" y="458010"/>
            <a:ext cx="456468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PowerSchool Registration</a:t>
            </a:r>
          </a:p>
        </p:txBody>
      </p:sp>
    </p:spTree>
    <p:extLst>
      <p:ext uri="{BB962C8B-B14F-4D97-AF65-F5344CB8AC3E}">
        <p14:creationId xmlns:p14="http://schemas.microsoft.com/office/powerpoint/2010/main" val="1935154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EE93C8-60D7-804C-AF44-A4D23D9EF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138" y="2670048"/>
            <a:ext cx="6928092" cy="101035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20E575-B3E1-774C-AAAA-F6C4C727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03" y="355596"/>
            <a:ext cx="380436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PowerSchool Registration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7BDBF7-41E0-6D43-B79E-6D9C45DCD122}"/>
              </a:ext>
            </a:extLst>
          </p:cNvPr>
          <p:cNvSpPr/>
          <p:nvPr/>
        </p:nvSpPr>
        <p:spPr>
          <a:xfrm>
            <a:off x="2450591" y="1038758"/>
            <a:ext cx="6393485" cy="4974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n-US" sz="2000" dirty="0"/>
              <a:t>Once you pick your three Options, they should show up in the Complementary Options section like this </a:t>
            </a:r>
          </a:p>
        </p:txBody>
      </p:sp>
    </p:spTree>
    <p:extLst>
      <p:ext uri="{BB962C8B-B14F-4D97-AF65-F5344CB8AC3E}">
        <p14:creationId xmlns:p14="http://schemas.microsoft.com/office/powerpoint/2010/main" val="6287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07C30A-247A-224D-82AA-C24B3FA40264}"/>
              </a:ext>
            </a:extLst>
          </p:cNvPr>
          <p:cNvSpPr/>
          <p:nvPr/>
        </p:nvSpPr>
        <p:spPr>
          <a:xfrm>
            <a:off x="2232561" y="344384"/>
            <a:ext cx="3859481" cy="43582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Lucida Sans" panose="020B0602030504020204" pitchFamily="34" charset="77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5979C3-3D01-EB42-8F0A-EADF3E3E5DC9}"/>
              </a:ext>
            </a:extLst>
          </p:cNvPr>
          <p:cNvSpPr/>
          <p:nvPr/>
        </p:nvSpPr>
        <p:spPr>
          <a:xfrm>
            <a:off x="2532033" y="720344"/>
            <a:ext cx="3260535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974DE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What makes Thirsk unique?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6974DE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AD0D437-2195-AF45-AC27-91369040DA1E}"/>
              </a:ext>
            </a:extLst>
          </p:cNvPr>
          <p:cNvSpPr/>
          <p:nvPr/>
        </p:nvSpPr>
        <p:spPr>
          <a:xfrm>
            <a:off x="6391515" y="581891"/>
            <a:ext cx="1838086" cy="15556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Lucida Sans" panose="020B0602030504020204" pitchFamily="34" charset="77"/>
                <a:cs typeface="MuktaMahee" panose="020B0000000000000000" pitchFamily="34" charset="77"/>
              </a:rPr>
              <a:t>Community Model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3C96C5-15A4-134E-8CF2-B78B245CB33A}"/>
              </a:ext>
            </a:extLst>
          </p:cNvPr>
          <p:cNvSpPr/>
          <p:nvPr/>
        </p:nvSpPr>
        <p:spPr>
          <a:xfrm>
            <a:off x="7564582" y="2410691"/>
            <a:ext cx="1460665" cy="1353787"/>
          </a:xfrm>
          <a:prstGeom prst="roundRect">
            <a:avLst/>
          </a:prstGeom>
          <a:solidFill>
            <a:schemeClr val="accent4">
              <a:tint val="66000"/>
              <a:satMod val="1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Lucida Sans" panose="020B0602030504020204" pitchFamily="34" charset="77"/>
              </a:rPr>
              <a:t>Connect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077D89-EC1B-6146-99ED-2ABB8BE2E87F}"/>
              </a:ext>
            </a:extLst>
          </p:cNvPr>
          <p:cNvSpPr/>
          <p:nvPr/>
        </p:nvSpPr>
        <p:spPr>
          <a:xfrm>
            <a:off x="6341423" y="3764478"/>
            <a:ext cx="1318161" cy="1246909"/>
          </a:xfrm>
          <a:prstGeom prst="roundRect">
            <a:avLst/>
          </a:prstGeom>
          <a:solidFill>
            <a:srgbClr val="92C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Lucida Sans" panose="020B0602030504020204" pitchFamily="34" charset="77"/>
              </a:rPr>
              <a:t>Focus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5C660-E3A4-7644-AAB6-38FA3B076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648" y="1027701"/>
            <a:ext cx="6526006" cy="324577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  </a:t>
            </a:r>
            <a:r>
              <a:rPr lang="en-US" dirty="0">
                <a:latin typeface="Avenir Roman" panose="02000503020000020003" pitchFamily="2" charset="0"/>
              </a:rPr>
              <a:t>There are express bus routes available from certain communities. See the QR code for the link to these routes</a:t>
            </a:r>
          </a:p>
          <a:p>
            <a:pPr marL="0" indent="0">
              <a:buNone/>
            </a:pPr>
            <a:endParaRPr lang="en-US" dirty="0">
              <a:latin typeface="Avenir Roman" panose="02000503020000020003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venir Roman" panose="02000503020000020003" pitchFamily="2" charset="0"/>
              </a:rPr>
              <a:t>These routes are subject to change next year based on numbers and Calgary Transit </a:t>
            </a:r>
          </a:p>
          <a:p>
            <a:pPr marL="0" indent="0">
              <a:buNone/>
            </a:pPr>
            <a:endParaRPr lang="en-US" dirty="0">
              <a:latin typeface="Avenir Roman" panose="02000503020000020003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venir Roman" panose="02000503020000020003" pitchFamily="2" charset="0"/>
              </a:rPr>
              <a:t>Determined by Calgary Transit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D6CC10-AF6E-D947-9EB1-FFA95F2F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799" y="304391"/>
            <a:ext cx="4682118" cy="507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Transportation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96B0E-6E20-D14B-8794-AB361458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99" y="2430164"/>
            <a:ext cx="22352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4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1BE59-CA8B-2B42-B9A9-E157432DA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680" y="1452153"/>
            <a:ext cx="6526006" cy="131299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Avenir Roman" panose="02000503020000020003" pitchFamily="2" charset="0"/>
              </a:rPr>
              <a:t> Attendance recorded daily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venir Roman" panose="02000503020000020003" pitchFamily="2" charset="0"/>
              </a:rPr>
              <a:t> Assessments regularly updated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venir Roman" panose="02000503020000020003" pitchFamily="2" charset="0"/>
              </a:rPr>
              <a:t> Access to report cards as they are no longer printed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venir Roman" panose="02000503020000020003" pitchFamily="2" charset="0"/>
              </a:rPr>
              <a:t> Student schedules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venir Roman" panose="02000503020000020003" pitchFamily="2" charset="0"/>
              </a:rPr>
              <a:t>Your parent login information remains the same. You will be automatically designated  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078F0E78-58A6-0B46-BF49-456F22C6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590" y="421434"/>
            <a:ext cx="5208880" cy="507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PowerSchool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C9065-ED71-B54F-972D-2F6F1FE9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147" y="2860244"/>
            <a:ext cx="3925673" cy="19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0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AB27CE4-DDC0-6945-80EA-FD957F58B479}"/>
              </a:ext>
            </a:extLst>
          </p:cNvPr>
          <p:cNvSpPr/>
          <p:nvPr/>
        </p:nvSpPr>
        <p:spPr>
          <a:xfrm>
            <a:off x="2327564" y="235752"/>
            <a:ext cx="6502111" cy="553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Important Dates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601D427-922A-B045-A8CD-73DB9BC72E05}"/>
              </a:ext>
            </a:extLst>
          </p:cNvPr>
          <p:cNvSpPr/>
          <p:nvPr/>
        </p:nvSpPr>
        <p:spPr>
          <a:xfrm>
            <a:off x="2611526" y="1484875"/>
            <a:ext cx="629108" cy="351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566B8-6834-2744-BBF3-A149E49E2940}"/>
              </a:ext>
            </a:extLst>
          </p:cNvPr>
          <p:cNvSpPr txBox="1"/>
          <p:nvPr/>
        </p:nvSpPr>
        <p:spPr>
          <a:xfrm>
            <a:off x="3262579" y="1514246"/>
            <a:ext cx="3165097" cy="2923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latin typeface="Avenir Roman"/>
              </a:rPr>
              <a:t>Feb 24: PowerSchool Opens for registration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0919584-7519-B249-94B3-27010CB84FB4}"/>
              </a:ext>
            </a:extLst>
          </p:cNvPr>
          <p:cNvSpPr/>
          <p:nvPr/>
        </p:nvSpPr>
        <p:spPr>
          <a:xfrm>
            <a:off x="2611526" y="2039500"/>
            <a:ext cx="629108" cy="351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C2F77E-BBD8-8344-B497-D4641B382C0D}"/>
              </a:ext>
            </a:extLst>
          </p:cNvPr>
          <p:cNvSpPr txBox="1"/>
          <p:nvPr/>
        </p:nvSpPr>
        <p:spPr>
          <a:xfrm>
            <a:off x="3262579" y="2068871"/>
            <a:ext cx="3550972" cy="2923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latin typeface="Avenir Roman"/>
              </a:rPr>
              <a:t>March 5: PowerSchool Registration will be closed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C57-C910-A34F-8CBF-325E98B1D387}"/>
              </a:ext>
            </a:extLst>
          </p:cNvPr>
          <p:cNvSpPr txBox="1"/>
          <p:nvPr/>
        </p:nvSpPr>
        <p:spPr>
          <a:xfrm>
            <a:off x="3262579" y="2667498"/>
            <a:ext cx="5060809" cy="4924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latin typeface="Avenir Roman"/>
              </a:rPr>
              <a:t>March 5: Registration forms due to your teacher to be given to the high </a:t>
            </a:r>
          </a:p>
          <a:p>
            <a:r>
              <a:rPr lang="en-US" dirty="0">
                <a:latin typeface="Avenir Roman" panose="02000503020000020003" pitchFamily="2" charset="0"/>
              </a:rPr>
              <a:t>school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5E7CCD5-520E-4E43-BBC8-E4AC4734EF51}"/>
              </a:ext>
            </a:extLst>
          </p:cNvPr>
          <p:cNvSpPr/>
          <p:nvPr/>
        </p:nvSpPr>
        <p:spPr>
          <a:xfrm>
            <a:off x="2611526" y="2605266"/>
            <a:ext cx="629108" cy="351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41600E8-C37C-0C4C-BE83-73A2BA59AE1D}"/>
              </a:ext>
            </a:extLst>
          </p:cNvPr>
          <p:cNvSpPr/>
          <p:nvPr/>
        </p:nvSpPr>
        <p:spPr>
          <a:xfrm>
            <a:off x="2633471" y="3210709"/>
            <a:ext cx="629108" cy="351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E60B0-F80C-5B4C-896B-92214479EE38}"/>
              </a:ext>
            </a:extLst>
          </p:cNvPr>
          <p:cNvSpPr txBox="1"/>
          <p:nvPr/>
        </p:nvSpPr>
        <p:spPr>
          <a:xfrm>
            <a:off x="3319882" y="3222014"/>
            <a:ext cx="22698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March 15: Transfer deadline</a:t>
            </a:r>
          </a:p>
        </p:txBody>
      </p:sp>
    </p:spTree>
    <p:extLst>
      <p:ext uri="{BB962C8B-B14F-4D97-AF65-F5344CB8AC3E}">
        <p14:creationId xmlns:p14="http://schemas.microsoft.com/office/powerpoint/2010/main" val="2024091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7D9E-163C-7D4C-88DE-AC6511D8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821" y="516531"/>
            <a:ext cx="3307051" cy="1081926"/>
          </a:xfrm>
          <a:solidFill>
            <a:srgbClr val="C930B1"/>
          </a:solidFill>
        </p:spPr>
        <p:txBody>
          <a:bodyPr>
            <a:normAutofit/>
          </a:bodyPr>
          <a:lstStyle/>
          <a:p>
            <a:r>
              <a:rPr lang="en-US" sz="6000" dirty="0"/>
              <a:t>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1BB12-B1FE-3C4F-9223-9289BB5E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821" y="1751446"/>
            <a:ext cx="3657600" cy="3087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BABF83-ACD9-6344-8085-054C96D4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096" y="108197"/>
            <a:ext cx="872506" cy="7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48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46300" y="515938"/>
            <a:ext cx="6696075" cy="97155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1949DD1-AB89-A04A-A43A-4A28429B8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426" y="0"/>
            <a:ext cx="7445791" cy="51435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0628" y="385309"/>
            <a:ext cx="4420208" cy="564717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latin typeface="Lucida Sans" panose="020B0602030504020204" pitchFamily="34" charset="77"/>
              </a:rPr>
              <a:t>Daily Schedule </a:t>
            </a:r>
          </a:p>
        </p:txBody>
      </p:sp>
      <p:pic>
        <p:nvPicPr>
          <p:cNvPr id="5" name="Content Placeholder 4" descr="A schedule of days of the week&#10;&#10;AI-generated content may be incorrect.">
            <a:extLst>
              <a:ext uri="{FF2B5EF4-FFF2-40B4-BE49-F238E27FC236}">
                <a16:creationId xmlns:a16="http://schemas.microsoft.com/office/drawing/2014/main" id="{BB7D9B50-F46E-5129-287A-32EA148FE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147" y="1136557"/>
            <a:ext cx="6855618" cy="185677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4F4D57-241C-1945-B90C-5101D52A21A4}"/>
              </a:ext>
            </a:extLst>
          </p:cNvPr>
          <p:cNvSpPr/>
          <p:nvPr/>
        </p:nvSpPr>
        <p:spPr>
          <a:xfrm>
            <a:off x="2351314" y="320633"/>
            <a:ext cx="4286992" cy="1033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Lucida Sans" panose="020B0602030504020204" pitchFamily="34" charset="77"/>
              </a:rPr>
              <a:t>Phys Ed &amp; CALM 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E15FC-4D9B-C246-8880-086421135225}"/>
              </a:ext>
            </a:extLst>
          </p:cNvPr>
          <p:cNvSpPr txBox="1"/>
          <p:nvPr/>
        </p:nvSpPr>
        <p:spPr>
          <a:xfrm>
            <a:off x="2850078" y="1542514"/>
            <a:ext cx="607663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Avenir Next" panose="020B0503020202020204" pitchFamily="34" charset="0"/>
              </a:rPr>
              <a:t>Phys Ed 10 and Career &amp; Life Management will be combined in one semester</a:t>
            </a:r>
          </a:p>
          <a:p>
            <a:endParaRPr lang="en-US" sz="2400" dirty="0">
              <a:latin typeface="Avenir Next" panose="020B0503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Avenir Next" panose="020B0503020202020204" pitchFamily="34" charset="0"/>
              </a:rPr>
              <a:t>Phys Ed 10 for 3 credits</a:t>
            </a:r>
          </a:p>
          <a:p>
            <a:endParaRPr lang="en-US" sz="2400" dirty="0">
              <a:latin typeface="Avenir Next" panose="020B0503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Avenir Next" panose="020B0503020202020204" pitchFamily="34" charset="0"/>
              </a:rPr>
              <a:t>CALM for 3 credits </a:t>
            </a:r>
          </a:p>
          <a:p>
            <a:endParaRPr lang="en-US" sz="2400" dirty="0">
              <a:latin typeface="Avenir Next" panose="020B0503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Avenir Next" panose="020B0503020202020204" pitchFamily="34" charset="0"/>
              </a:rPr>
              <a:t>Please do not take PE or CALM in the summer as you will still be in a class at Thirsk </a:t>
            </a:r>
          </a:p>
        </p:txBody>
      </p:sp>
    </p:spTree>
    <p:extLst>
      <p:ext uri="{BB962C8B-B14F-4D97-AF65-F5344CB8AC3E}">
        <p14:creationId xmlns:p14="http://schemas.microsoft.com/office/powerpoint/2010/main" val="3637525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4D858E2-98F6-EF48-8E1B-51E0C8CCF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802" y="1152544"/>
            <a:ext cx="6945634" cy="4121585"/>
          </a:xfr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E1A3A8-F5D4-A142-B871-EE5207730BFE}"/>
              </a:ext>
            </a:extLst>
          </p:cNvPr>
          <p:cNvSpPr/>
          <p:nvPr/>
        </p:nvSpPr>
        <p:spPr>
          <a:xfrm>
            <a:off x="4007206" y="95003"/>
            <a:ext cx="2565070" cy="124690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Gr 10 = 10 level </a:t>
            </a:r>
            <a:r>
              <a:rPr lang="en-US" dirty="0">
                <a:sym typeface="Wingdings" pitchFamily="2" charset="2"/>
              </a:rPr>
              <a:t> Science 10 </a:t>
            </a:r>
            <a:r>
              <a:rPr lang="en-US" dirty="0"/>
              <a:t> </a:t>
            </a:r>
          </a:p>
          <a:p>
            <a:r>
              <a:rPr lang="en-US" dirty="0"/>
              <a:t>Gr 11 = 20 level </a:t>
            </a:r>
            <a:r>
              <a:rPr lang="en-US" dirty="0">
                <a:sym typeface="Wingdings" pitchFamily="2" charset="2"/>
              </a:rPr>
              <a:t> Biology 20</a:t>
            </a:r>
            <a:endParaRPr lang="en-US" dirty="0"/>
          </a:p>
          <a:p>
            <a:r>
              <a:rPr lang="en-US" dirty="0"/>
              <a:t>Gr 12 = 30 level  </a:t>
            </a:r>
            <a:r>
              <a:rPr lang="en-US" dirty="0">
                <a:sym typeface="Wingdings" pitchFamily="2" charset="2"/>
              </a:rPr>
              <a:t> English 30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46300" y="515938"/>
            <a:ext cx="6696075" cy="97155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67A469D-ADAF-AE44-887B-9DFEEB29B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462" y="0"/>
            <a:ext cx="6852913" cy="521603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9455" y="147802"/>
            <a:ext cx="5151519" cy="114660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latin typeface="Cooper Black" panose="0208090404030B020404" pitchFamily="18" charset="77"/>
              </a:rPr>
              <a:t>Blended Classes </a:t>
            </a:r>
            <a:br>
              <a:rPr lang="en-US" sz="4000" b="1" dirty="0">
                <a:latin typeface="Cooper Black" panose="0208090404030B020404" pitchFamily="18" charset="77"/>
              </a:rPr>
            </a:br>
            <a:r>
              <a:rPr lang="en-US" sz="4000" b="1" dirty="0">
                <a:latin typeface="Cooper Black" panose="0208090404030B020404" pitchFamily="18" charset="77"/>
              </a:rPr>
              <a:t>ELA/Social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D70CC88-CF2B-6D4A-B94C-744DB0BF7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301" y="1413164"/>
            <a:ext cx="7169699" cy="368232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gh.School_template" id="{516C286D-D89C-A442-BC49-2D992B4254A2}" vid="{5D57D5CE-5CCA-F449-B1B3-CCC769F96D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F3CD9949A1744878AEF2928A1ED43" ma:contentTypeVersion="11" ma:contentTypeDescription="Create a new document." ma:contentTypeScope="" ma:versionID="f242cba4a6d7bf9ea21fa9ea7ef2242a">
  <xsd:schema xmlns:xsd="http://www.w3.org/2001/XMLSchema" xmlns:xs="http://www.w3.org/2001/XMLSchema" xmlns:p="http://schemas.microsoft.com/office/2006/metadata/properties" xmlns:ns2="86003687-1d09-454a-a0ea-ad8f1346a0cf" xmlns:ns3="8baefa7c-0ddb-46bf-94c9-d489601f2850" targetNamespace="http://schemas.microsoft.com/office/2006/metadata/properties" ma:root="true" ma:fieldsID="b753ff7cf6af2d411829fc18a7debbec" ns2:_="" ns3:_="">
    <xsd:import namespace="86003687-1d09-454a-a0ea-ad8f1346a0cf"/>
    <xsd:import namespace="8baefa7c-0ddb-46bf-94c9-d489601f285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3:Topic" minOccurs="0"/>
                <xsd:element ref="ns3:Template_x0020_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003687-1d09-454a-a0ea-ad8f1346a0c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efa7c-0ddb-46bf-94c9-d489601f2850" elementFormDefault="qualified">
    <xsd:import namespace="http://schemas.microsoft.com/office/2006/documentManagement/types"/>
    <xsd:import namespace="http://schemas.microsoft.com/office/infopath/2007/PartnerControls"/>
    <xsd:element name="Topic" ma:index="12" nillable="true" ma:displayName="Topic" ma:internalName="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genda &amp; Minutes"/>
                    <xsd:enumeration value="Allergy"/>
                    <xsd:enumeration value="Backgrounder"/>
                    <xsd:enumeration value="Basic"/>
                    <xsd:enumeration value="Brochure or Flatsheet"/>
                    <xsd:enumeration value="Calendar"/>
                    <xsd:enumeration value="Certificate"/>
                    <xsd:enumeration value="Checklist"/>
                    <xsd:enumeration value="Chinook Learning Services"/>
                    <xsd:enumeration value="Community Engagement"/>
                    <xsd:enumeration value="Coronavirus | Covid-19"/>
                    <xsd:enumeration value="Email"/>
                    <xsd:enumeration value="Event"/>
                    <xsd:enumeration value="Fax"/>
                    <xsd:enumeration value="Fees &amp; Legal"/>
                    <xsd:enumeration value="How-To"/>
                    <xsd:enumeration value="Invitation or Open House"/>
                    <xsd:enumeration value="Job Description"/>
                    <xsd:enumeration value="Letter"/>
                    <xsd:enumeration value="Letterhead"/>
                    <xsd:enumeration value="Lottery"/>
                    <xsd:enumeration value="Media | Advisory, News, Statement, Backgrounder"/>
                    <xsd:enumeration value="Memos, Notes, Speaking Notes"/>
                    <xsd:enumeration value="Newsletter"/>
                    <xsd:enumeration value="Partnership"/>
                    <xsd:enumeration value="Plan"/>
                    <xsd:enumeration value="Postcard"/>
                    <xsd:enumeration value="Presentation"/>
                    <xsd:enumeration value="Q &amp; A"/>
                    <xsd:enumeration value="Reports | Agenda, Minutes, Meetings"/>
                    <xsd:enumeration value="Report Cover"/>
                    <xsd:enumeration value="Sign"/>
                    <xsd:enumeration value="Teams"/>
                    <xsd:enumeration value="Video"/>
                  </xsd:restriction>
                </xsd:simpleType>
              </xsd:element>
            </xsd:sequence>
          </xsd:extension>
        </xsd:complexContent>
      </xsd:complexType>
    </xsd:element>
    <xsd:element name="Template_x0020_Name" ma:index="13" nillable="true" ma:displayName="Template Name" ma:internalName="Template_x0020_Nam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6003687-1d09-454a-a0ea-ad8f1346a0cf">INSITE-984982948-115</_dlc_DocId>
    <_dlc_DocIdUrl xmlns="86003687-1d09-454a-a0ea-ad8f1346a0cf">
      <Url>https://insite.cbe.ab.ca/system/forms-documents-records/templates-letterhead/_layouts/15/DocIdRedir.aspx?ID=INSITE-984982948-115</Url>
      <Description>INSITE-984982948-115</Description>
    </_dlc_DocIdUrl>
    <Topic xmlns="8baefa7c-0ddb-46bf-94c9-d489601f2850">
      <Value>Presentation</Value>
    </Topic>
    <Template_x0020_Name xmlns="8baefa7c-0ddb-46bf-94c9-d489601f2850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1C68D5-D515-4D14-8557-94070651B9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003687-1d09-454a-a0ea-ad8f1346a0cf"/>
    <ds:schemaRef ds:uri="8baefa7c-0ddb-46bf-94c9-d489601f28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B62CBA-477D-47DC-B15B-F341E7DE244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BF64FA7-D3C0-4000-808E-8D530F6A003D}">
  <ds:schemaRefs>
    <ds:schemaRef ds:uri="http://schemas.microsoft.com/office/2006/metadata/properties"/>
    <ds:schemaRef ds:uri="http://schemas.microsoft.com/office/infopath/2007/PartnerControls"/>
    <ds:schemaRef ds:uri="86003687-1d09-454a-a0ea-ad8f1346a0cf"/>
    <ds:schemaRef ds:uri="8baefa7c-0ddb-46bf-94c9-d489601f2850"/>
  </ds:schemaRefs>
</ds:datastoreItem>
</file>

<file path=customXml/itemProps4.xml><?xml version="1.0" encoding="utf-8"?>
<ds:datastoreItem xmlns:ds="http://schemas.openxmlformats.org/officeDocument/2006/customXml" ds:itemID="{3AA071C3-1FFC-446F-9F4D-F2811F0315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2172</TotalTime>
  <Words>731</Words>
  <Application>Microsoft Macintosh PowerPoint</Application>
  <PresentationFormat>On-screen Show (16:9)</PresentationFormat>
  <Paragraphs>140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Avenir Next</vt:lpstr>
      <vt:lpstr>Avenir Roman</vt:lpstr>
      <vt:lpstr>Calibri</vt:lpstr>
      <vt:lpstr>Calibri Light</vt:lpstr>
      <vt:lpstr>Cooper Black</vt:lpstr>
      <vt:lpstr>Courier New</vt:lpstr>
      <vt:lpstr>Gill Sans Ultra Bold</vt:lpstr>
      <vt:lpstr>Lucida Sans</vt:lpstr>
      <vt:lpstr>MuktaMahee</vt:lpstr>
      <vt:lpstr>Times New Roman</vt:lpstr>
      <vt:lpstr>Wingdings</vt:lpstr>
      <vt:lpstr>Office Theme</vt:lpstr>
      <vt:lpstr>Welcome  Class of  2028</vt:lpstr>
      <vt:lpstr>PowerPoint Presentation</vt:lpstr>
      <vt:lpstr>PowerPoint Presentation</vt:lpstr>
      <vt:lpstr>PowerPoint Presentation</vt:lpstr>
      <vt:lpstr>Daily Schedule </vt:lpstr>
      <vt:lpstr>PowerPoint Presentation</vt:lpstr>
      <vt:lpstr>PowerPoint Presentation</vt:lpstr>
      <vt:lpstr>PowerPoint Presentation</vt:lpstr>
      <vt:lpstr>Blended Classes  ELA/Social </vt:lpstr>
      <vt:lpstr>Math Sequencing</vt:lpstr>
      <vt:lpstr>Math 15</vt:lpstr>
      <vt:lpstr>Who makes a good candidate for Math 15?</vt:lpstr>
      <vt:lpstr>Science  Sequencing</vt:lpstr>
      <vt:lpstr>PowerPoint Presentation</vt:lpstr>
      <vt:lpstr>Athletics</vt:lpstr>
      <vt:lpstr>Extracurricular &amp; Clubs</vt:lpstr>
      <vt:lpstr>Advanced Placement AP</vt:lpstr>
      <vt:lpstr>Language Options</vt:lpstr>
      <vt:lpstr>Off Campus Education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PowerSchool Registration</vt:lpstr>
      <vt:lpstr>PowerPoint Presentation</vt:lpstr>
      <vt:lpstr>PowerPoint Presentation</vt:lpstr>
      <vt:lpstr>PowerSchool Registration</vt:lpstr>
      <vt:lpstr>PowerSchool Registration</vt:lpstr>
      <vt:lpstr>Transportation</vt:lpstr>
      <vt:lpstr>PowerSchool</vt:lpstr>
      <vt:lpstr>PowerPoint Presentation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Sellar, Stephanie M</dc:creator>
  <cp:keywords>powerpoint, presentation, high school</cp:keywords>
  <cp:lastModifiedBy>Sellar, Stephanie M</cp:lastModifiedBy>
  <cp:revision>63</cp:revision>
  <dcterms:created xsi:type="dcterms:W3CDTF">2024-02-09T16:35:21Z</dcterms:created>
  <dcterms:modified xsi:type="dcterms:W3CDTF">2025-02-18T15:18:04Z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0x0101002C6F3CD9949A1744878AEF2928A1ED43</vt:lpwstr>
  </property>
  <property fmtid="{D5CDD505-2E9C-101B-9397-08002B2CF9AE}" pid="3" name="_dlc_DocIdItemGuid">
    <vt:lpwstr>2360e0de-d9c4-4515-b6ab-babde2d9cb0e</vt:lpwstr>
  </property>
</Properties>
</file>